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2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93DD5E9-2BE2-496C-9D6B-E4D4C0DBDFC1}" type="datetimeFigureOut">
              <a:rPr lang="ru-RU" smtClean="0"/>
              <a:t>25.08.2021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157A61-DC19-42C3-8979-7B0BAD8E379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93DD5E9-2BE2-496C-9D6B-E4D4C0DBDFC1}" type="datetimeFigureOut">
              <a:rPr lang="ru-RU" smtClean="0"/>
              <a:t>25.08.2021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157A61-DC19-42C3-8979-7B0BAD8E379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93DD5E9-2BE2-496C-9D6B-E4D4C0DBDFC1}" type="datetimeFigureOut">
              <a:rPr lang="ru-RU" smtClean="0"/>
              <a:t>25.08.2021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157A61-DC19-42C3-8979-7B0BAD8E379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93DD5E9-2BE2-496C-9D6B-E4D4C0DBDFC1}" type="datetimeFigureOut">
              <a:rPr lang="ru-RU" smtClean="0"/>
              <a:t>25.08.2021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157A61-DC19-42C3-8979-7B0BAD8E379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93DD5E9-2BE2-496C-9D6B-E4D4C0DBDFC1}" type="datetimeFigureOut">
              <a:rPr lang="ru-RU" smtClean="0"/>
              <a:t>25.08.2021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157A61-DC19-42C3-8979-7B0BAD8E379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93DD5E9-2BE2-496C-9D6B-E4D4C0DBDFC1}" type="datetimeFigureOut">
              <a:rPr lang="ru-RU" smtClean="0"/>
              <a:t>25.08.2021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157A61-DC19-42C3-8979-7B0BAD8E379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93DD5E9-2BE2-496C-9D6B-E4D4C0DBDFC1}" type="datetimeFigureOut">
              <a:rPr lang="ru-RU" smtClean="0"/>
              <a:t>25.08.2021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C157A61-DC19-42C3-8979-7B0BAD8E379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93DD5E9-2BE2-496C-9D6B-E4D4C0DBDFC1}" type="datetimeFigureOut">
              <a:rPr lang="ru-RU" smtClean="0"/>
              <a:t>25.08.2021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C157A61-DC19-42C3-8979-7B0BAD8E379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3DD5E9-2BE2-496C-9D6B-E4D4C0DBDFC1}" type="datetimeFigureOut">
              <a:rPr lang="ru-RU" smtClean="0"/>
              <a:t>25.08.2021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C157A61-DC19-42C3-8979-7B0BAD8E379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93DD5E9-2BE2-496C-9D6B-E4D4C0DBDFC1}" type="datetimeFigureOut">
              <a:rPr lang="ru-RU" smtClean="0"/>
              <a:t>25.08.2021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157A61-DC19-42C3-8979-7B0BAD8E379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93DD5E9-2BE2-496C-9D6B-E4D4C0DBDFC1}" type="datetimeFigureOut">
              <a:rPr lang="ru-RU" smtClean="0"/>
              <a:t>25.08.2021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157A61-DC19-42C3-8979-7B0BAD8E379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DD5E9-2BE2-496C-9D6B-E4D4C0DBDFC1}" type="datetimeFigureOut">
              <a:rPr lang="ru-RU" smtClean="0"/>
              <a:t>25.08.2021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57A61-DC19-42C3-8979-7B0BAD8E379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439718"/>
          </a:xfrm>
        </p:spPr>
        <p:txBody>
          <a:bodyPr>
            <a:noAutofit/>
          </a:bodyPr>
          <a:lstStyle/>
          <a:p>
            <a:r>
              <a:rPr lang="ru-RU" sz="1600" dirty="0" smtClean="0">
                <a:latin typeface="Times New Roman" pitchFamily="18" charset="0"/>
                <a:cs typeface="Times New Roman" pitchFamily="18" charset="0"/>
              </a:rPr>
              <a:t>Южно-Уральский государственный колледж</a:t>
            </a:r>
            <a:endParaRPr lang="ru-RU" sz="1600" dirty="0">
              <a:latin typeface="Times New Roman" pitchFamily="18" charset="0"/>
              <a:cs typeface="Times New Roman" pitchFamily="18" charset="0"/>
            </a:endParaRPr>
          </a:p>
        </p:txBody>
      </p:sp>
      <p:sp>
        <p:nvSpPr>
          <p:cNvPr id="6" name="Содержимое 5"/>
          <p:cNvSpPr>
            <a:spLocks noGrp="1"/>
          </p:cNvSpPr>
          <p:nvPr>
            <p:ph idx="1"/>
          </p:nvPr>
        </p:nvSpPr>
        <p:spPr>
          <a:xfrm>
            <a:off x="457200" y="1142984"/>
            <a:ext cx="8229600" cy="4983179"/>
          </a:xfrm>
        </p:spPr>
        <p:txBody>
          <a:bodyPr>
            <a:normAutofit/>
          </a:bodyPr>
          <a:lstStyle/>
          <a:p>
            <a:pPr algn="ctr">
              <a:buNone/>
            </a:pPr>
            <a:r>
              <a:rPr lang="ru-RU" sz="2400" dirty="0" smtClean="0">
                <a:latin typeface="Times New Roman" pitchFamily="18" charset="0"/>
                <a:cs typeface="Times New Roman" pitchFamily="18" charset="0"/>
              </a:rPr>
              <a:t>Урок по дисциплине </a:t>
            </a:r>
          </a:p>
          <a:p>
            <a:pPr algn="ctr">
              <a:buNone/>
            </a:pPr>
            <a:r>
              <a:rPr lang="ru-RU" sz="2400" dirty="0" smtClean="0">
                <a:latin typeface="Times New Roman" pitchFamily="18" charset="0"/>
                <a:cs typeface="Times New Roman" pitchFamily="18" charset="0"/>
              </a:rPr>
              <a:t>«Иностранный язык (английский)» </a:t>
            </a:r>
          </a:p>
          <a:p>
            <a:pPr algn="ctr">
              <a:buNone/>
            </a:pPr>
            <a:endParaRPr lang="ru-RU" sz="2400" dirty="0" smtClean="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Тема </a:t>
            </a:r>
            <a:r>
              <a:rPr lang="ru-RU" sz="2400" b="1" dirty="0">
                <a:latin typeface="Times New Roman" pitchFamily="18" charset="0"/>
                <a:cs typeface="Times New Roman" pitchFamily="18" charset="0"/>
              </a:rPr>
              <a:t>занятия:</a:t>
            </a:r>
            <a:r>
              <a:rPr lang="ru-RU" sz="2400" dirty="0">
                <a:latin typeface="Times New Roman" pitchFamily="18" charset="0"/>
                <a:cs typeface="Times New Roman" pitchFamily="18" charset="0"/>
              </a:rPr>
              <a:t> Вашингтон</a:t>
            </a:r>
          </a:p>
          <a:p>
            <a:r>
              <a:rPr lang="ru-RU" sz="2400" b="1" dirty="0">
                <a:latin typeface="Times New Roman" pitchFamily="18" charset="0"/>
                <a:cs typeface="Times New Roman" pitchFamily="18" charset="0"/>
              </a:rPr>
              <a:t>Дисциплина:</a:t>
            </a:r>
            <a:r>
              <a:rPr lang="ru-RU" sz="2400" dirty="0">
                <a:latin typeface="Times New Roman" pitchFamily="18" charset="0"/>
                <a:cs typeface="Times New Roman" pitchFamily="18" charset="0"/>
              </a:rPr>
              <a:t> Иностранный язык (английский)</a:t>
            </a:r>
          </a:p>
          <a:p>
            <a:r>
              <a:rPr lang="ru-RU" sz="2400" b="1" dirty="0">
                <a:latin typeface="Times New Roman" pitchFamily="18" charset="0"/>
                <a:cs typeface="Times New Roman" pitchFamily="18" charset="0"/>
              </a:rPr>
              <a:t>Тема раздела:</a:t>
            </a:r>
            <a:r>
              <a:rPr lang="ru-RU" sz="2400" dirty="0">
                <a:latin typeface="Times New Roman" pitchFamily="18" charset="0"/>
                <a:cs typeface="Times New Roman" pitchFamily="18" charset="0"/>
              </a:rPr>
              <a:t> Город, деревня, инфраструктура </a:t>
            </a:r>
          </a:p>
          <a:p>
            <a:r>
              <a:rPr lang="ru-RU" sz="2400" b="1" dirty="0">
                <a:latin typeface="Times New Roman" pitchFamily="18" charset="0"/>
                <a:cs typeface="Times New Roman" pitchFamily="18" charset="0"/>
              </a:rPr>
              <a:t>Тип занятия: у</a:t>
            </a:r>
            <a:r>
              <a:rPr lang="ru-RU" sz="2400" dirty="0">
                <a:latin typeface="Times New Roman" pitchFamily="18" charset="0"/>
                <a:cs typeface="Times New Roman" pitchFamily="18" charset="0"/>
              </a:rPr>
              <a:t>рок изучения и первичного закрепления нового материала</a:t>
            </a:r>
            <a:r>
              <a:rPr lang="ru-RU" sz="2400" dirty="0" smtClean="0">
                <a:latin typeface="Times New Roman" pitchFamily="18" charset="0"/>
                <a:cs typeface="Times New Roman" pitchFamily="18" charset="0"/>
              </a:rPr>
              <a:t>.</a:t>
            </a:r>
          </a:p>
          <a:p>
            <a:pPr>
              <a:buNone/>
            </a:pPr>
            <a:endParaRPr lang="ru-RU" sz="2400" dirty="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Преподаватель: </a:t>
            </a:r>
            <a:r>
              <a:rPr lang="ru-RU" sz="2400" dirty="0" err="1" smtClean="0">
                <a:latin typeface="Times New Roman" pitchFamily="18" charset="0"/>
                <a:cs typeface="Times New Roman" pitchFamily="18" charset="0"/>
              </a:rPr>
              <a:t>Осколкова</a:t>
            </a:r>
            <a:r>
              <a:rPr lang="ru-RU" sz="2400" dirty="0" smtClean="0">
                <a:latin typeface="Times New Roman" pitchFamily="18" charset="0"/>
                <a:cs typeface="Times New Roman" pitchFamily="18" charset="0"/>
              </a:rPr>
              <a:t>  Елена Викторовна</a:t>
            </a:r>
            <a:endParaRPr lang="ru-RU" sz="24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en-US" sz="2000" dirty="0">
                <a:latin typeface="Times New Roman" pitchFamily="18" charset="0"/>
                <a:cs typeface="Times New Roman" pitchFamily="18" charset="0"/>
              </a:rPr>
              <a:t>The White House, the residence of the president is the oldest public structure in the capital and one of the most beautiful. It was built in 1799. It is a two storied white building.</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5122" name="Picture 2" descr="C:\Users\М\Desktop\План конспект и ход урока Вашингтон\the White House.jpg"/>
          <p:cNvPicPr>
            <a:picLocks noGrp="1" noChangeAspect="1" noChangeArrowheads="1"/>
          </p:cNvPicPr>
          <p:nvPr>
            <p:ph idx="1"/>
          </p:nvPr>
        </p:nvPicPr>
        <p:blipFill>
          <a:blip r:embed="rId2" cstate="print"/>
          <a:srcRect/>
          <a:stretch>
            <a:fillRect/>
          </a:stretch>
        </p:blipFill>
        <p:spPr bwMode="auto">
          <a:xfrm>
            <a:off x="1177527" y="1600200"/>
            <a:ext cx="6788945" cy="45259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54164"/>
          </a:xfrm>
        </p:spPr>
        <p:txBody>
          <a:bodyPr>
            <a:normAutofit fontScale="90000"/>
          </a:bodyPr>
          <a:lstStyle/>
          <a:p>
            <a:pPr algn="l"/>
            <a:r>
              <a:rPr lang="en-US" sz="2200" dirty="0">
                <a:latin typeface="Times New Roman" pitchFamily="18" charset="0"/>
                <a:cs typeface="Times New Roman" pitchFamily="18" charset="0"/>
              </a:rPr>
              <a:t>Not far from the Capitol is the Washington Monument, which looks like a, very big </a:t>
            </a:r>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r>
              <a:rPr lang="en-US" sz="2200" dirty="0">
                <a:latin typeface="Times New Roman" pitchFamily="18" charset="0"/>
                <a:cs typeface="Times New Roman" pitchFamily="18" charset="0"/>
              </a:rPr>
              <a:t>pencil. It rises 160 </a:t>
            </a:r>
            <a:r>
              <a:rPr lang="en-US" sz="2200" dirty="0" err="1">
                <a:latin typeface="Times New Roman" pitchFamily="18" charset="0"/>
                <a:cs typeface="Times New Roman" pitchFamily="18" charset="0"/>
              </a:rPr>
              <a:t>metres</a:t>
            </a:r>
            <a:r>
              <a:rPr lang="en-US" sz="2200" dirty="0">
                <a:latin typeface="Times New Roman" pitchFamily="18" charset="0"/>
                <a:cs typeface="Times New Roman" pitchFamily="18" charset="0"/>
              </a:rPr>
              <a:t> and it is empty inside. A special lift brings visitors to the top in 70 seconds, from where they can enjoy the view of the city</a:t>
            </a:r>
            <a:r>
              <a:rPr lang="en-US" sz="2200" dirty="0" smtClean="0">
                <a:latin typeface="Times New Roman" pitchFamily="18" charset="0"/>
                <a:cs typeface="Times New Roman" pitchFamily="18" charset="0"/>
              </a:rPr>
              <a:t>.</a:t>
            </a:r>
            <a:r>
              <a:rPr lang="ru-RU" sz="2000" dirty="0" smtClean="0"/>
              <a:t/>
            </a:r>
            <a:br>
              <a:rPr lang="ru-RU" sz="2000" dirty="0" smtClean="0"/>
            </a:br>
            <a:r>
              <a:rPr lang="ru-RU" sz="2000" dirty="0"/>
              <a:t/>
            </a:r>
            <a:br>
              <a:rPr lang="ru-RU" sz="2000" dirty="0"/>
            </a:br>
            <a:endParaRPr lang="ru-RU" sz="2000" dirty="0">
              <a:latin typeface="Times New Roman" pitchFamily="18" charset="0"/>
              <a:cs typeface="Times New Roman" pitchFamily="18" charset="0"/>
            </a:endParaRPr>
          </a:p>
        </p:txBody>
      </p:sp>
      <p:pic>
        <p:nvPicPr>
          <p:cNvPr id="6146" name="Picture 2" descr="C:\Users\М\Desktop\План конспект и ход урока Вашингтон\the Washington Monument.png"/>
          <p:cNvPicPr>
            <a:picLocks noGrp="1" noChangeAspect="1" noChangeArrowheads="1"/>
          </p:cNvPicPr>
          <p:nvPr>
            <p:ph idx="1"/>
          </p:nvPr>
        </p:nvPicPr>
        <p:blipFill>
          <a:blip r:embed="rId2" cstate="print"/>
          <a:srcRect/>
          <a:stretch>
            <a:fillRect/>
          </a:stretch>
        </p:blipFill>
        <p:spPr bwMode="auto">
          <a:xfrm>
            <a:off x="1553559" y="1600200"/>
            <a:ext cx="6036881" cy="45259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en-US" sz="2000" dirty="0" smtClean="0">
                <a:latin typeface="Times New Roman" pitchFamily="18" charset="0"/>
                <a:cs typeface="Times New Roman" pitchFamily="18" charset="0"/>
              </a:rPr>
              <a:t>The Jefferson Memorial was built in memory of the third President of the USA Thomas Jefferson, who was also the author of the Declaration of Independence. The Memorial is surrounded by cherry trees.</a:t>
            </a:r>
            <a:endParaRPr lang="ru-RU" sz="2000" dirty="0"/>
          </a:p>
        </p:txBody>
      </p:sp>
      <p:pic>
        <p:nvPicPr>
          <p:cNvPr id="7170" name="Picture 2" descr="C:\Users\М\Desktop\План конспект и ход урока Вашингтон\the Jefferson Memorial.jpg"/>
          <p:cNvPicPr>
            <a:picLocks noGrp="1" noChangeAspect="1" noChangeArrowheads="1"/>
          </p:cNvPicPr>
          <p:nvPr>
            <p:ph idx="1"/>
          </p:nvPr>
        </p:nvPicPr>
        <p:blipFill>
          <a:blip r:embed="rId2"/>
          <a:srcRect/>
          <a:stretch>
            <a:fillRect/>
          </a:stretch>
        </p:blipFill>
        <p:spPr bwMode="auto">
          <a:xfrm>
            <a:off x="1371177" y="1600200"/>
            <a:ext cx="6401645" cy="45259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en-US" sz="2200" dirty="0">
                <a:latin typeface="Times New Roman" pitchFamily="18" charset="0"/>
                <a:cs typeface="Times New Roman" pitchFamily="18" charset="0"/>
              </a:rPr>
              <a:t>The Lincoln Memorial is devoted to the memory of the sixteenth President of the USA, the author of the Emancipation Proclamation, which gave freedom to Negro slaves in America. </a:t>
            </a:r>
            <a:r>
              <a:rPr lang="ru-RU" sz="2000" dirty="0"/>
              <a:t/>
            </a:r>
            <a:br>
              <a:rPr lang="ru-RU" sz="2000" dirty="0"/>
            </a:br>
            <a:endParaRPr lang="ru-RU" sz="2000" dirty="0"/>
          </a:p>
        </p:txBody>
      </p:sp>
      <p:pic>
        <p:nvPicPr>
          <p:cNvPr id="8194" name="Picture 2" descr="C:\Users\М\Desktop\План конспект и ход урока Вашингтон\the Lincoln Memorial.jpg"/>
          <p:cNvPicPr>
            <a:picLocks noGrp="1" noChangeAspect="1" noChangeArrowheads="1"/>
          </p:cNvPicPr>
          <p:nvPr>
            <p:ph idx="1"/>
          </p:nvPr>
        </p:nvPicPr>
        <p:blipFill>
          <a:blip r:embed="rId2"/>
          <a:srcRect/>
          <a:stretch>
            <a:fillRect/>
          </a:stretch>
        </p:blipFill>
        <p:spPr bwMode="auto">
          <a:xfrm>
            <a:off x="1357290" y="1643050"/>
            <a:ext cx="6572296" cy="438153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en-US" sz="2000" dirty="0" err="1">
                <a:latin typeface="Times New Roman" pitchFamily="18" charset="0"/>
                <a:cs typeface="Times New Roman" pitchFamily="18" charset="0"/>
              </a:rPr>
              <a:t>Exerscise</a:t>
            </a:r>
            <a:r>
              <a:rPr lang="en-US" sz="2000" dirty="0">
                <a:latin typeface="Times New Roman" pitchFamily="18" charset="0"/>
                <a:cs typeface="Times New Roman" pitchFamily="18" charset="0"/>
              </a:rPr>
              <a:t> 1. True or false</a:t>
            </a:r>
            <a:r>
              <a:rPr lang="ru-RU" sz="2000" dirty="0">
                <a:latin typeface="Times New Roman" pitchFamily="18" charset="0"/>
                <a:cs typeface="Times New Roman" pitchFamily="18" charset="0"/>
              </a:rPr>
              <a:t>?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500034" y="1500174"/>
            <a:ext cx="8229600" cy="4525963"/>
          </a:xfrm>
        </p:spPr>
        <p:txBody>
          <a:bodyPr>
            <a:normAutofit/>
          </a:bodyPr>
          <a:lstStyle/>
          <a:p>
            <a:pPr>
              <a:buNone/>
            </a:pPr>
            <a:r>
              <a:rPr lang="en-US" sz="2400" dirty="0">
                <a:latin typeface="Times New Roman" pitchFamily="18" charset="0"/>
                <a:cs typeface="Times New Roman" pitchFamily="18" charset="0"/>
              </a:rPr>
              <a:t>1.Washington is the capital of the USA.</a:t>
            </a:r>
            <a:endParaRPr lang="ru-RU"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2. It is located on the south bank of the Potomac River.</a:t>
            </a:r>
            <a:endParaRPr lang="ru-RU"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3. It has many industries, and two million people.</a:t>
            </a:r>
            <a:endParaRPr lang="ru-RU"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4. There are no skyscrapers in Washington.</a:t>
            </a:r>
            <a:endParaRPr lang="ru-RU"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5. The Washington Monument, the tallest stone structure in the USA.</a:t>
            </a:r>
            <a:endParaRPr lang="ru-RU"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6. Washington is the place where mass demonstrations take place against unemployment and racism, for democracy and civil rights.</a:t>
            </a:r>
            <a:endParaRPr lang="ru-RU" sz="2400" dirty="0">
              <a:latin typeface="Times New Roman" pitchFamily="18" charset="0"/>
              <a:cs typeface="Times New Roman" pitchFamily="18" charset="0"/>
            </a:endParaRPr>
          </a:p>
          <a:p>
            <a:endParaRPr lang="ru-RU"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en-US" sz="2000" dirty="0" err="1">
                <a:latin typeface="Times New Roman" pitchFamily="18" charset="0"/>
                <a:cs typeface="Times New Roman" pitchFamily="18" charset="0"/>
              </a:rPr>
              <a:t>Exerscise</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2. </a:t>
            </a:r>
            <a:r>
              <a:rPr lang="en-US" sz="2000" dirty="0">
                <a:latin typeface="Times New Roman" pitchFamily="18" charset="0"/>
                <a:cs typeface="Times New Roman" pitchFamily="18" charset="0"/>
              </a:rPr>
              <a:t>Complete the sentences</a:t>
            </a:r>
            <a:r>
              <a:rPr lang="ru-RU" sz="2000" dirty="0">
                <a:latin typeface="Times New Roman" pitchFamily="18" charset="0"/>
                <a:cs typeface="Times New Roman" pitchFamily="18" charset="0"/>
              </a:rPr>
              <a:t>.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pPr>
              <a:buNone/>
            </a:pPr>
            <a:r>
              <a:rPr lang="en-US" sz="2800" dirty="0">
                <a:latin typeface="Times New Roman" pitchFamily="18" charset="0"/>
                <a:cs typeface="Times New Roman" pitchFamily="18" charset="0"/>
              </a:rPr>
              <a:t>1.The city is named after_______, the first president of the USA.</a:t>
            </a:r>
            <a:endParaRPr lang="ru-RU"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2. One reason Washington looks different from other cities is that no building in the city may be more than ______ </a:t>
            </a:r>
            <a:r>
              <a:rPr lang="en-US" sz="2800" dirty="0" err="1">
                <a:latin typeface="Times New Roman" pitchFamily="18" charset="0"/>
                <a:cs typeface="Times New Roman" pitchFamily="18" charset="0"/>
              </a:rPr>
              <a:t>metres</a:t>
            </a:r>
            <a:r>
              <a:rPr lang="en-US" sz="2800" dirty="0">
                <a:latin typeface="Times New Roman" pitchFamily="18" charset="0"/>
                <a:cs typeface="Times New Roman" pitchFamily="18" charset="0"/>
              </a:rPr>
              <a:t> tall.</a:t>
            </a:r>
            <a:endParaRPr lang="ru-RU"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3. The most impressive and the best-known monuments are _______ and _______,</a:t>
            </a:r>
            <a:endParaRPr lang="ru-RU"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4. The heart of Washington is _______.</a:t>
            </a:r>
            <a:endParaRPr lang="ru-RU"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5. _______  contains millions of books and manuscripts.</a:t>
            </a:r>
            <a:endParaRPr lang="ru-RU"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 </a:t>
            </a:r>
            <a:endParaRPr lang="ru-RU" sz="2800" dirty="0">
              <a:latin typeface="Times New Roman" pitchFamily="18" charset="0"/>
              <a:cs typeface="Times New Roman" pitchFamily="18" charset="0"/>
            </a:endParaRP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68874"/>
          </a:xfrm>
        </p:spPr>
        <p:txBody>
          <a:bodyPr>
            <a:normAutofit/>
          </a:bodyPr>
          <a:lstStyle/>
          <a:p>
            <a:r>
              <a:rPr lang="ru-RU" dirty="0" smtClean="0">
                <a:latin typeface="Times New Roman" pitchFamily="18" charset="0"/>
                <a:cs typeface="Times New Roman" pitchFamily="18" charset="0"/>
              </a:rPr>
              <a:t>Спасибо за внимание!</a:t>
            </a:r>
            <a:endParaRPr lang="ru-RU"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11882"/>
          </a:xfrm>
        </p:spPr>
        <p:txBody>
          <a:bodyPr>
            <a:normAutofit/>
          </a:bodyPr>
          <a:lstStyle/>
          <a:p>
            <a:pPr algn="l"/>
            <a:r>
              <a:rPr lang="ru-RU" sz="2400" dirty="0" smtClean="0">
                <a:latin typeface="Times New Roman" pitchFamily="18" charset="0"/>
                <a:cs typeface="Times New Roman" pitchFamily="18" charset="0"/>
              </a:rPr>
              <a:t>С </a:t>
            </a:r>
            <a:r>
              <a:rPr lang="ru-RU" sz="2400" dirty="0">
                <a:latin typeface="Times New Roman" pitchFamily="18" charset="0"/>
                <a:cs typeface="Times New Roman" pitchFamily="18" charset="0"/>
              </a:rPr>
              <a:t>целью овладения профессиональными компетенциями обучающийся в ходе освоения дисциплины должен</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уметь</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 пополнять </a:t>
            </a:r>
            <a:r>
              <a:rPr lang="ru-RU" sz="2400" dirty="0">
                <a:latin typeface="Times New Roman" pitchFamily="18" charset="0"/>
                <a:cs typeface="Times New Roman" pitchFamily="18" charset="0"/>
              </a:rPr>
              <a:t>словарный запас;</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 совершенствовать </a:t>
            </a:r>
            <a:r>
              <a:rPr lang="ru-RU" sz="2400" dirty="0">
                <a:latin typeface="Times New Roman" pitchFamily="18" charset="0"/>
                <a:cs typeface="Times New Roman" pitchFamily="18" charset="0"/>
              </a:rPr>
              <a:t>устную речь, вести диалогическое и монологическое </a:t>
            </a:r>
            <a:r>
              <a:rPr lang="ru-RU" sz="2400" dirty="0" smtClean="0">
                <a:latin typeface="Times New Roman" pitchFamily="18" charset="0"/>
                <a:cs typeface="Times New Roman" pitchFamily="18" charset="0"/>
              </a:rPr>
              <a:t>- высказывание </a:t>
            </a:r>
            <a:r>
              <a:rPr lang="ru-RU" sz="2400" dirty="0">
                <a:latin typeface="Times New Roman" pitchFamily="18" charset="0"/>
                <a:cs typeface="Times New Roman" pitchFamily="18" charset="0"/>
              </a:rPr>
              <a:t>по заданной теме;</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 применять </a:t>
            </a:r>
            <a:r>
              <a:rPr lang="ru-RU" sz="2400" dirty="0">
                <a:latin typeface="Times New Roman" pitchFamily="18" charset="0"/>
                <a:cs typeface="Times New Roman" pitchFamily="18" charset="0"/>
              </a:rPr>
              <a:t>грамматические знания на практике;</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 понимать </a:t>
            </a:r>
            <a:r>
              <a:rPr lang="ru-RU" sz="2400" dirty="0">
                <a:latin typeface="Times New Roman" pitchFamily="18" charset="0"/>
                <a:cs typeface="Times New Roman" pitchFamily="18" charset="0"/>
              </a:rPr>
              <a:t>на слух иноязычную речь</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знать:</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 лексический </a:t>
            </a:r>
            <a:r>
              <a:rPr lang="ru-RU" sz="2400" dirty="0">
                <a:latin typeface="Times New Roman" pitchFamily="18" charset="0"/>
                <a:cs typeface="Times New Roman" pitchFamily="18" charset="0"/>
              </a:rPr>
              <a:t>материал по теме «Вашингтон».</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 </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97634"/>
          </a:xfrm>
        </p:spPr>
        <p:txBody>
          <a:bodyPr>
            <a:noAutofit/>
          </a:bodyPr>
          <a:lstStyle/>
          <a:p>
            <a:pPr algn="l"/>
            <a:r>
              <a:rPr lang="ru-RU" sz="1800" b="1" dirty="0">
                <a:latin typeface="Times New Roman" pitchFamily="18" charset="0"/>
                <a:cs typeface="Times New Roman" pitchFamily="18" charset="0"/>
              </a:rPr>
              <a:t>Цели учебного занятия:</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b="1" dirty="0">
                <a:latin typeface="Times New Roman" pitchFamily="18" charset="0"/>
                <a:cs typeface="Times New Roman" pitchFamily="18" charset="0"/>
              </a:rPr>
              <a:t>Обучающие : </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1. закрепление лексического материала и совершенствование умений практического владения им;</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2. совершенствование умения вести монологическое и диалогическое высказывание на основе прочитанного в соответствии с заданной ситуацией;</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3. формирование умения понимать на слух иноязычную речь;</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4. формирование умения  взаимодействия в разных режимах деятельности.</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br>
              <a:rPr lang="ru-RU" sz="1800" dirty="0">
                <a:latin typeface="Times New Roman" pitchFamily="18" charset="0"/>
                <a:cs typeface="Times New Roman" pitchFamily="18" charset="0"/>
              </a:rPr>
            </a:br>
            <a:r>
              <a:rPr lang="ru-RU" sz="1800" b="1" dirty="0">
                <a:latin typeface="Times New Roman" pitchFamily="18" charset="0"/>
                <a:cs typeface="Times New Roman" pitchFamily="18" charset="0"/>
              </a:rPr>
              <a:t>Развивающие: </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1. развитие и совершенствование умений сравнивать, анализировать факты, делать выводы, высказывать свое собственное мнение и обосновывать его;</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2. развитие умения высказывать и аргументировать свою собственную точку зрения;</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3. развитие способности анализировать и систематизировать предлагаемый материал;</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4. развитие способностей к критическому мышлению.</a:t>
            </a:r>
            <a:br>
              <a:rPr lang="ru-RU" sz="1800" dirty="0">
                <a:latin typeface="Times New Roman" pitchFamily="18" charset="0"/>
                <a:cs typeface="Times New Roman" pitchFamily="18" charset="0"/>
              </a:rPr>
            </a:br>
            <a:r>
              <a:rPr lang="ru-RU" sz="1800" b="1" dirty="0">
                <a:latin typeface="Times New Roman" pitchFamily="18" charset="0"/>
                <a:cs typeface="Times New Roman" pitchFamily="18" charset="0"/>
              </a:rPr>
              <a:t> </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b="1" dirty="0">
                <a:latin typeface="Times New Roman" pitchFamily="18" charset="0"/>
                <a:cs typeface="Times New Roman" pitchFamily="18" charset="0"/>
              </a:rPr>
              <a:t>Воспитательные: </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1. воспитание уважительного и толерантного отношения к окружающим;</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2. формирование стойкого интереса к выработке активной жизненной позиции;</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3. формирование умения работать в коллективе.</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en-US" sz="2000" dirty="0"/>
              <a:t>Now let’s read, write and remember some new words. </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10000"/>
          </a:bodyPr>
          <a:lstStyle/>
          <a:p>
            <a:pPr lvl="0"/>
            <a:r>
              <a:rPr lang="en-US" sz="2000" dirty="0"/>
              <a:t>District of Columbia — </a:t>
            </a:r>
            <a:r>
              <a:rPr lang="ru-RU" sz="2000" dirty="0"/>
              <a:t>округ Колумбия</a:t>
            </a:r>
          </a:p>
          <a:p>
            <a:pPr lvl="0"/>
            <a:r>
              <a:rPr lang="en-US" sz="2000" dirty="0"/>
              <a:t>the Potomac River – </a:t>
            </a:r>
            <a:r>
              <a:rPr lang="ru-RU" sz="2000" dirty="0"/>
              <a:t>река Потомак</a:t>
            </a:r>
          </a:p>
          <a:p>
            <a:pPr lvl="0"/>
            <a:r>
              <a:rPr lang="en-US" sz="2000" dirty="0"/>
              <a:t>Christopher Columbus</a:t>
            </a:r>
            <a:r>
              <a:rPr lang="ru-RU" sz="2000" dirty="0"/>
              <a:t> – Христофор Колумб</a:t>
            </a:r>
          </a:p>
          <a:p>
            <a:pPr lvl="0"/>
            <a:r>
              <a:rPr lang="en-US" sz="2000" dirty="0"/>
              <a:t>the Capitol</a:t>
            </a:r>
            <a:r>
              <a:rPr lang="ru-RU" sz="2000" dirty="0"/>
              <a:t> – Капитолий </a:t>
            </a:r>
          </a:p>
          <a:p>
            <a:pPr lvl="0"/>
            <a:r>
              <a:rPr lang="en-US" sz="2000" dirty="0"/>
              <a:t>the Library of Congress – </a:t>
            </a:r>
            <a:r>
              <a:rPr lang="ru-RU" sz="2000" dirty="0"/>
              <a:t>Библиотека Конгресса</a:t>
            </a:r>
          </a:p>
          <a:p>
            <a:pPr lvl="0"/>
            <a:r>
              <a:rPr lang="en-US" sz="2000" dirty="0"/>
              <a:t>the White House – </a:t>
            </a:r>
            <a:r>
              <a:rPr lang="en-US" sz="2000" dirty="0" err="1"/>
              <a:t>Белый</a:t>
            </a:r>
            <a:r>
              <a:rPr lang="en-US" sz="2000" dirty="0"/>
              <a:t> </a:t>
            </a:r>
            <a:r>
              <a:rPr lang="en-US" sz="2000" dirty="0" err="1"/>
              <a:t>дом</a:t>
            </a:r>
            <a:endParaRPr lang="ru-RU" sz="2000" dirty="0"/>
          </a:p>
          <a:p>
            <a:pPr lvl="0"/>
            <a:r>
              <a:rPr lang="en-US" sz="2000" dirty="0"/>
              <a:t>the Washington Monument – </a:t>
            </a:r>
            <a:r>
              <a:rPr lang="en-US" sz="2000" dirty="0" err="1"/>
              <a:t>Монумент</a:t>
            </a:r>
            <a:r>
              <a:rPr lang="en-US" sz="2000" dirty="0"/>
              <a:t> </a:t>
            </a:r>
            <a:r>
              <a:rPr lang="en-US" sz="2000" dirty="0" err="1"/>
              <a:t>Вашингтона</a:t>
            </a:r>
            <a:endParaRPr lang="ru-RU" sz="2000" dirty="0"/>
          </a:p>
          <a:p>
            <a:pPr lvl="0"/>
            <a:r>
              <a:rPr lang="en-US" sz="2000" dirty="0"/>
              <a:t>the Jefferson Memorial – </a:t>
            </a:r>
            <a:r>
              <a:rPr lang="en-US" sz="2000" dirty="0" err="1"/>
              <a:t>Мемориал</a:t>
            </a:r>
            <a:r>
              <a:rPr lang="en-US" sz="2000" dirty="0"/>
              <a:t> </a:t>
            </a:r>
            <a:r>
              <a:rPr lang="en-US" sz="2000" dirty="0" err="1"/>
              <a:t>Джефферсона</a:t>
            </a:r>
            <a:endParaRPr lang="ru-RU" sz="2000" dirty="0"/>
          </a:p>
          <a:p>
            <a:pPr lvl="0"/>
            <a:r>
              <a:rPr lang="en-US" sz="2000" dirty="0"/>
              <a:t>the Lincoln Memorial – </a:t>
            </a:r>
            <a:r>
              <a:rPr lang="en-US" sz="2000" dirty="0" err="1"/>
              <a:t>Мемориал</a:t>
            </a:r>
            <a:r>
              <a:rPr lang="en-US" sz="2000" dirty="0"/>
              <a:t> </a:t>
            </a:r>
            <a:r>
              <a:rPr lang="en-US" sz="2000" dirty="0" err="1"/>
              <a:t>Линкольна</a:t>
            </a:r>
            <a:endParaRPr lang="ru-RU" sz="2000" dirty="0"/>
          </a:p>
          <a:p>
            <a:pPr lvl="0"/>
            <a:r>
              <a:rPr lang="en-US" sz="2000" dirty="0"/>
              <a:t>piece of land</a:t>
            </a:r>
            <a:r>
              <a:rPr lang="ru-RU" sz="2000" dirty="0"/>
              <a:t> — участок земли </a:t>
            </a:r>
            <a:r>
              <a:rPr lang="en-US" sz="2000" dirty="0"/>
              <a:t>nearly</a:t>
            </a:r>
            <a:r>
              <a:rPr lang="ru-RU" sz="2000" dirty="0"/>
              <a:t> — около, приблизительно</a:t>
            </a:r>
          </a:p>
          <a:p>
            <a:pPr lvl="0"/>
            <a:r>
              <a:rPr lang="en-US" sz="2000" dirty="0"/>
              <a:t>marble — </a:t>
            </a:r>
            <a:r>
              <a:rPr lang="ru-RU" sz="2000" dirty="0"/>
              <a:t>мраморные</a:t>
            </a:r>
          </a:p>
          <a:p>
            <a:pPr lvl="0"/>
            <a:r>
              <a:rPr lang="en-US" sz="2000" dirty="0"/>
              <a:t>two storied — </a:t>
            </a:r>
            <a:r>
              <a:rPr lang="ru-RU" sz="2000" dirty="0"/>
              <a:t>двухэтажный</a:t>
            </a:r>
          </a:p>
          <a:p>
            <a:pPr lvl="0"/>
            <a:r>
              <a:rPr lang="en-US" sz="2000" dirty="0"/>
              <a:t>Declaration of Independence — </a:t>
            </a:r>
            <a:r>
              <a:rPr lang="ru-RU" sz="2000" dirty="0"/>
              <a:t>декларация независимости</a:t>
            </a:r>
            <a:r>
              <a:rPr lang="en-US" sz="2000" dirty="0"/>
              <a:t> </a:t>
            </a:r>
            <a:endParaRPr lang="ru-RU" sz="2000" dirty="0"/>
          </a:p>
          <a:p>
            <a:pPr>
              <a:buNone/>
            </a:pPr>
            <a:r>
              <a:rPr lang="en-US" sz="2000" dirty="0"/>
              <a:t> </a:t>
            </a:r>
            <a:endParaRPr lang="ru-RU" sz="2000" dirty="0"/>
          </a:p>
          <a:p>
            <a:endParaRPr lang="ru-RU" sz="2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000" dirty="0" smtClean="0"/>
              <a:t/>
            </a:r>
            <a:br>
              <a:rPr lang="ru-RU" sz="2000" dirty="0" smtClean="0"/>
            </a:br>
            <a:r>
              <a:rPr lang="ru-RU" sz="2000" dirty="0"/>
              <a:t/>
            </a:r>
            <a:br>
              <a:rPr lang="ru-RU" sz="2000" dirty="0"/>
            </a:br>
            <a:r>
              <a:rPr lang="en-US" sz="2200" dirty="0" smtClean="0">
                <a:latin typeface="Times New Roman" pitchFamily="18" charset="0"/>
                <a:cs typeface="Times New Roman" pitchFamily="18" charset="0"/>
              </a:rPr>
              <a:t>Washington</a:t>
            </a:r>
            <a:r>
              <a:rPr lang="en-US" sz="2200" dirty="0">
                <a:latin typeface="Times New Roman" pitchFamily="18" charset="0"/>
                <a:cs typeface="Times New Roman" pitchFamily="18" charset="0"/>
              </a:rPr>
              <a:t>, the capital of the United States is situated on the Potomac River in the District of Columbia. The district is a piece of land which does not belong to any one state but to all the States. The district is named in </a:t>
            </a:r>
            <a:r>
              <a:rPr lang="en-US" sz="2200" dirty="0" err="1">
                <a:latin typeface="Times New Roman" pitchFamily="18" charset="0"/>
                <a:cs typeface="Times New Roman" pitchFamily="18" charset="0"/>
              </a:rPr>
              <a:t>honour</a:t>
            </a:r>
            <a:r>
              <a:rPr lang="en-US" sz="2200" dirty="0">
                <a:latin typeface="Times New Roman" pitchFamily="18" charset="0"/>
                <a:cs typeface="Times New Roman" pitchFamily="18" charset="0"/>
              </a:rPr>
              <a:t> of Christopher Columbus, the discoverer of America.</a:t>
            </a:r>
            <a:r>
              <a:rPr lang="ru-RU" sz="2000" dirty="0"/>
              <a:t/>
            </a:r>
            <a:br>
              <a:rPr lang="ru-RU" sz="2000" dirty="0"/>
            </a:br>
            <a:r>
              <a:rPr lang="ru-RU" sz="2000" dirty="0"/>
              <a:t> </a:t>
            </a:r>
            <a:br>
              <a:rPr lang="ru-RU" sz="2000" dirty="0"/>
            </a:b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000" dirty="0" smtClean="0"/>
              <a:t/>
            </a:r>
            <a:br>
              <a:rPr lang="ru-RU" sz="2000" dirty="0" smtClean="0"/>
            </a:br>
            <a:r>
              <a:rPr lang="ru-RU" sz="2000" dirty="0"/>
              <a:t/>
            </a:r>
            <a:br>
              <a:rPr lang="ru-RU" sz="2000" dirty="0"/>
            </a:br>
            <a:r>
              <a:rPr lang="ru-RU" sz="2000" dirty="0" smtClean="0"/>
              <a:t/>
            </a:r>
            <a:br>
              <a:rPr lang="ru-RU" sz="2000" dirty="0" smtClean="0"/>
            </a:br>
            <a:r>
              <a:rPr lang="en-US" sz="2200" dirty="0" smtClean="0">
                <a:latin typeface="Times New Roman" pitchFamily="18" charset="0"/>
                <a:cs typeface="Times New Roman" pitchFamily="18" charset="0"/>
              </a:rPr>
              <a:t>It </a:t>
            </a:r>
            <a:r>
              <a:rPr lang="en-US" sz="2200" dirty="0">
                <a:latin typeface="Times New Roman" pitchFamily="18" charset="0"/>
                <a:cs typeface="Times New Roman" pitchFamily="18" charset="0"/>
              </a:rPr>
              <a:t>is very interesting that Americans never say simply «Washington». They always add «D.C.» as the indication of the location. It is important because there .are many towns with the same name all over the country and even one large state in far north-west</a:t>
            </a:r>
            <a:r>
              <a:rPr lang="en-US" sz="2000" dirty="0"/>
              <a:t>.</a:t>
            </a:r>
            <a:r>
              <a:rPr lang="ru-RU" sz="2000" dirty="0"/>
              <a:t/>
            </a:r>
            <a:br>
              <a:rPr lang="ru-RU" sz="2000" dirty="0"/>
            </a:br>
            <a:r>
              <a:rPr lang="ru-RU" sz="2000" dirty="0"/>
              <a:t> </a:t>
            </a:r>
            <a:br>
              <a:rPr lang="ru-RU" sz="2000" dirty="0"/>
            </a:br>
            <a:r>
              <a:rPr lang="ru-RU" sz="2000" dirty="0" smtClean="0"/>
              <a:t/>
            </a:r>
            <a:br>
              <a:rPr lang="ru-RU" sz="2000" dirty="0" smtClean="0"/>
            </a:b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68412"/>
          </a:xfrm>
        </p:spPr>
        <p:txBody>
          <a:bodyPr>
            <a:normAutofit fontScale="90000"/>
          </a:bodyPr>
          <a:lstStyle/>
          <a:p>
            <a:pPr algn="l"/>
            <a:r>
              <a:rPr lang="en-US" sz="2200" dirty="0">
                <a:latin typeface="Times New Roman" pitchFamily="18" charset="0"/>
                <a:cs typeface="Times New Roman" pitchFamily="18" charset="0"/>
              </a:rPr>
              <a:t>Washington was founded in 1791 as the capital of the United States of America. Washington is quite a new city. The population of the city is nearly one million people. It is not a very large city, but it is very important as the capital of the USA.</a:t>
            </a:r>
            <a:r>
              <a:rPr lang="ru-RU" sz="2000" dirty="0"/>
              <a:t/>
            </a:r>
            <a:br>
              <a:rPr lang="ru-RU" sz="2000" dirty="0"/>
            </a:b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pPr algn="l"/>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There </a:t>
            </a:r>
            <a:r>
              <a:rPr lang="en-US" sz="2000" dirty="0">
                <a:latin typeface="Times New Roman" pitchFamily="18" charset="0"/>
                <a:cs typeface="Times New Roman" pitchFamily="18" charset="0"/>
              </a:rPr>
              <a:t>is a law in Washington against building structures higher than the Capitol. Washington has many historical places. The largest and tallest is the Capitol, where the Congress meets. It is a very beautiful building with white marble columns.</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3074" name="Picture 2" descr="C:\Users\М\Desktop\План конспект и ход урока Вашингтон\1280px-US_Capitol_east_side.jpg"/>
          <p:cNvPicPr>
            <a:picLocks noGrp="1" noChangeAspect="1" noChangeArrowheads="1"/>
          </p:cNvPicPr>
          <p:nvPr>
            <p:ph idx="1"/>
          </p:nvPr>
        </p:nvPicPr>
        <p:blipFill>
          <a:blip r:embed="rId2"/>
          <a:srcRect/>
          <a:stretch>
            <a:fillRect/>
          </a:stretch>
        </p:blipFill>
        <p:spPr bwMode="auto">
          <a:xfrm>
            <a:off x="457200" y="1680408"/>
            <a:ext cx="8229600" cy="436554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en-US" sz="2000" dirty="0">
                <a:latin typeface="Times New Roman" pitchFamily="18" charset="0"/>
                <a:cs typeface="Times New Roman" pitchFamily="18" charset="0"/>
              </a:rPr>
              <a:t>Not far from the Capitol is the Library of Congress. It holds five million books.</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4098" name="Picture 2" descr="C:\Users\М\Desktop\План конспект и ход урока Вашингтон\The Library of Congress.jpg"/>
          <p:cNvPicPr>
            <a:picLocks noGrp="1" noChangeAspect="1" noChangeArrowheads="1"/>
          </p:cNvPicPr>
          <p:nvPr>
            <p:ph idx="1"/>
          </p:nvPr>
        </p:nvPicPr>
        <p:blipFill>
          <a:blip r:embed="rId2"/>
          <a:srcRect/>
          <a:stretch>
            <a:fillRect/>
          </a:stretch>
        </p:blipFill>
        <p:spPr bwMode="auto">
          <a:xfrm>
            <a:off x="1177527" y="1600200"/>
            <a:ext cx="6788945" cy="4525963"/>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509</Words>
  <Application>Microsoft Office PowerPoint</Application>
  <PresentationFormat>Экран (4:3)</PresentationFormat>
  <Paragraphs>51</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Южно-Уральский государственный колледж</vt:lpstr>
      <vt:lpstr>С целью овладения профессиональными компетенциями обучающийся в ходе освоения дисциплины должен уметь:  - пополнять словарный запас; - совершенствовать устную речь, вести диалогическое и монологическое - высказывание по заданной теме; - применять грамматические знания на практике; - понимать на слух иноязычную речь,  знать: - лексический материал по теме «Вашингтон».     </vt:lpstr>
      <vt:lpstr>Цели учебного занятия: Обучающие :  1. закрепление лексического материала и совершенствование умений практического владения им; 2. совершенствование умения вести монологическое и диалогическое высказывание на основе прочитанного в соответствии с заданной ситуацией; 3. формирование умения понимать на слух иноязычную речь; 4. формирование умения  взаимодействия в разных режимах деятельности.   Развивающие:  1. развитие и совершенствование умений сравнивать, анализировать факты, делать выводы, высказывать свое собственное мнение и обосновывать его; 2. развитие умения высказывать и аргументировать свою собственную точку зрения; 3. развитие способности анализировать и систематизировать предлагаемый материал; 4. развитие способностей к критическому мышлению.   Воспитательные:  1. воспитание уважительного и толерантного отношения к окружающим; 2. формирование стойкого интереса к выработке активной жизненной позиции; 3. формирование умения работать в коллективе. </vt:lpstr>
      <vt:lpstr>Now let’s read, write and remember some new words. </vt:lpstr>
      <vt:lpstr>  Washington, the capital of the United States is situated on the Potomac River in the District of Columbia. The district is a piece of land which does not belong to any one state but to all the States. The district is named in honour of Christopher Columbus, the discoverer of America.   </vt:lpstr>
      <vt:lpstr>   It is very interesting that Americans never say simply «Washington». They always add «D.C.» as the indication of the location. It is important because there .are many towns with the same name all over the country and even one large state in far north-west.    </vt:lpstr>
      <vt:lpstr>Washington was founded in 1791 as the capital of the United States of America. Washington is quite a new city. The population of the city is nearly one million people. It is not a very large city, but it is very important as the capital of the USA. </vt:lpstr>
      <vt:lpstr> There is a law in Washington against building structures higher than the Capitol. Washington has many historical places. The largest and tallest is the Capitol, where the Congress meets. It is a very beautiful building with white marble columns. </vt:lpstr>
      <vt:lpstr>Not far from the Capitol is the Library of Congress. It holds five million books. </vt:lpstr>
      <vt:lpstr>The White House, the residence of the president is the oldest public structure in the capital and one of the most beautiful. It was built in 1799. It is a two storied white building. </vt:lpstr>
      <vt:lpstr>Not far from the Capitol is the Washington Monument, which looks like a, very big  pencil. It rises 160 metres and it is empty inside. A special lift brings visitors to the top in 70 seconds, from where they can enjoy the view of the city.  </vt:lpstr>
      <vt:lpstr>The Jefferson Memorial was built in memory of the third President of the USA Thomas Jefferson, who was also the author of the Declaration of Independence. The Memorial is surrounded by cherry trees.</vt:lpstr>
      <vt:lpstr>The Lincoln Memorial is devoted to the memory of the sixteenth President of the USA, the author of the Emancipation Proclamation, which gave freedom to Negro slaves in America.  </vt:lpstr>
      <vt:lpstr>Exerscise 1. True or false?  </vt:lpstr>
      <vt:lpstr>Exerscise 2. Complete the sentences.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Южно-Уральский государственный колледж</dc:title>
  <dc:creator>М</dc:creator>
  <cp:lastModifiedBy>М</cp:lastModifiedBy>
  <cp:revision>9</cp:revision>
  <dcterms:created xsi:type="dcterms:W3CDTF">2021-08-25T10:03:21Z</dcterms:created>
  <dcterms:modified xsi:type="dcterms:W3CDTF">2021-08-25T11:30:20Z</dcterms:modified>
</cp:coreProperties>
</file>