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88" r:id="rId3"/>
    <p:sldId id="289" r:id="rId4"/>
    <p:sldId id="257" r:id="rId5"/>
    <p:sldId id="258" r:id="rId6"/>
    <p:sldId id="25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5" r:id="rId22"/>
    <p:sldId id="306" r:id="rId23"/>
    <p:sldId id="30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59404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26509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A8C94D2-DBCC-4AED-94E9-D07D200F1CB9}" type="slidenum">
              <a:rPr lang="ru-RU" altLang="ru-RU" smtClean="0"/>
              <a:pPr/>
              <a:t>‹#›</a:t>
            </a:fld>
            <a:endParaRPr lang="ru-RU" alt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58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727546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A8C94D2-DBCC-4AED-94E9-D07D200F1CB9}" type="slidenum">
              <a:rPr lang="ru-RU" altLang="ru-RU" smtClean="0"/>
              <a:pPr/>
              <a:t>‹#›</a:t>
            </a:fld>
            <a:endParaRPr lang="ru-RU" alt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957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83027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58283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3316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A9F16F48-6430-4D0D-A33C-9D39A0504EA7}"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69F8C-507E-49C8-AB81-49937E0007E6}" type="slidenum">
              <a:rPr lang="ru-RU" altLang="ru-RU" smtClean="0"/>
              <a:pPr/>
              <a:t>‹#›</a:t>
            </a:fld>
            <a:endParaRPr lang="ru-RU" altLang="ru-RU"/>
          </a:p>
        </p:txBody>
      </p:sp>
    </p:spTree>
    <p:extLst>
      <p:ext uri="{BB962C8B-B14F-4D97-AF65-F5344CB8AC3E}">
        <p14:creationId xmlns:p14="http://schemas.microsoft.com/office/powerpoint/2010/main" val="311644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93BC684-F56F-491D-8D96-847D521066AF}" type="datetimeFigureOut">
              <a:rPr lang="ru-RU" smtClean="0"/>
              <a:pPr>
                <a:defRPr/>
              </a:pPr>
              <a:t>16-10-2021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D98FB94-63A2-478F-85F3-6BA76EFD9892}" type="slidenum">
              <a:rPr lang="ru-RU" altLang="ru-RU" smtClean="0"/>
              <a:pPr/>
              <a:t>‹#›</a:t>
            </a:fld>
            <a:endParaRPr lang="ru-RU" altLang="ru-RU"/>
          </a:p>
        </p:txBody>
      </p:sp>
    </p:spTree>
    <p:extLst>
      <p:ext uri="{BB962C8B-B14F-4D97-AF65-F5344CB8AC3E}">
        <p14:creationId xmlns:p14="http://schemas.microsoft.com/office/powerpoint/2010/main" val="11760517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337527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237110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79FB62D7-EC5B-42A8-9E01-D5E684D175FB}" type="datetimeFigureOut">
              <a:rPr lang="ru-RU" smtClean="0"/>
              <a:pPr>
                <a:defRPr/>
              </a:pPr>
              <a:t>16-10-2021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64221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AEBDD3-FF35-473C-A880-69FC7179DFBD}" type="datetimeFigureOut">
              <a:rPr lang="ru-RU" smtClean="0"/>
              <a:pPr>
                <a:defRPr/>
              </a:pPr>
              <a:t>16-10-2021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2CAB7B-4618-474A-800E-30AAF07D6604}" type="slidenum">
              <a:rPr lang="ru-RU" altLang="ru-RU" smtClean="0"/>
              <a:pPr/>
              <a:t>‹#›</a:t>
            </a:fld>
            <a:endParaRPr lang="ru-RU" altLang="ru-RU"/>
          </a:p>
        </p:txBody>
      </p:sp>
    </p:spTree>
    <p:extLst>
      <p:ext uri="{BB962C8B-B14F-4D97-AF65-F5344CB8AC3E}">
        <p14:creationId xmlns:p14="http://schemas.microsoft.com/office/powerpoint/2010/main" val="24741968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3130043D-D858-40DD-9118-0D1E897EBC64}"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08AA8D-069E-41FB-89F1-4118D6D42DB4}" type="slidenum">
              <a:rPr lang="ru-RU" altLang="ru-RU" smtClean="0"/>
              <a:pPr/>
              <a:t>‹#›</a:t>
            </a:fld>
            <a:endParaRPr lang="ru-RU" altLang="ru-RU"/>
          </a:p>
        </p:txBody>
      </p:sp>
    </p:spTree>
    <p:extLst>
      <p:ext uri="{BB962C8B-B14F-4D97-AF65-F5344CB8AC3E}">
        <p14:creationId xmlns:p14="http://schemas.microsoft.com/office/powerpoint/2010/main" val="32669431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A877FC5-F3E6-447B-B894-5DB1D9BF1010}" type="datetimeFigureOut">
              <a:rPr lang="ru-RU" smtClean="0"/>
              <a:pPr>
                <a:defRPr/>
              </a:pPr>
              <a:t>16-10-2021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832F908-9ABA-47A9-82B9-90637466F4DA}" type="slidenum">
              <a:rPr lang="ru-RU" altLang="ru-RU" smtClean="0"/>
              <a:pPr/>
              <a:t>‹#›</a:t>
            </a:fld>
            <a:endParaRPr lang="ru-RU" altLang="ru-RU"/>
          </a:p>
        </p:txBody>
      </p:sp>
    </p:spTree>
    <p:extLst>
      <p:ext uri="{BB962C8B-B14F-4D97-AF65-F5344CB8AC3E}">
        <p14:creationId xmlns:p14="http://schemas.microsoft.com/office/powerpoint/2010/main" val="368894775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9FB62D7-EC5B-42A8-9E01-D5E684D175FB}" type="datetimeFigureOut">
              <a:rPr lang="ru-RU" smtClean="0"/>
              <a:pPr>
                <a:defRPr/>
              </a:pPr>
              <a:t>16-10-2021</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A8C94D2-DBCC-4AED-94E9-D07D200F1CB9}" type="slidenum">
              <a:rPr lang="ru-RU" altLang="ru-RU" smtClean="0"/>
              <a:pPr/>
              <a:t>‹#›</a:t>
            </a:fld>
            <a:endParaRPr lang="ru-RU" altLang="ru-RU"/>
          </a:p>
        </p:txBody>
      </p:sp>
    </p:spTree>
    <p:extLst>
      <p:ext uri="{BB962C8B-B14F-4D97-AF65-F5344CB8AC3E}">
        <p14:creationId xmlns:p14="http://schemas.microsoft.com/office/powerpoint/2010/main" val="134490455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268413"/>
            <a:ext cx="8229600" cy="1470025"/>
          </a:xfrm>
        </p:spPr>
        <p:txBody>
          <a:bodyPr anchor="ctr">
            <a:normAutofit fontScale="90000"/>
          </a:bodyPr>
          <a:lstStyle/>
          <a:p>
            <a:pPr algn="ctr" eaLnBrk="1" hangingPunct="1">
              <a:defRPr/>
            </a:pPr>
            <a:r>
              <a:rPr lang="ru-RU" altLang="ru-RU" sz="3600" b="1" i="1" dirty="0">
                <a:solidFill>
                  <a:schemeClr val="accent2">
                    <a:lumMod val="50000"/>
                  </a:schemeClr>
                </a:solidFill>
                <a:latin typeface="Arial" panose="020B0604020202020204" pitchFamily="34" charset="0"/>
              </a:rPr>
              <a:t>Тема</a:t>
            </a:r>
            <a:br>
              <a:rPr lang="ru-RU" altLang="ru-RU" sz="3600" b="1" i="1" dirty="0">
                <a:solidFill>
                  <a:schemeClr val="accent2">
                    <a:lumMod val="50000"/>
                  </a:schemeClr>
                </a:solidFill>
                <a:latin typeface="Arial" panose="020B0604020202020204" pitchFamily="34" charset="0"/>
              </a:rPr>
            </a:br>
            <a:br>
              <a:rPr lang="ru-RU" altLang="ru-RU" sz="3600" b="1" i="1" dirty="0">
                <a:solidFill>
                  <a:schemeClr val="accent2">
                    <a:lumMod val="50000"/>
                  </a:schemeClr>
                </a:solidFill>
                <a:latin typeface="Arial" panose="020B0604020202020204" pitchFamily="34" charset="0"/>
              </a:rPr>
            </a:br>
            <a:r>
              <a:rPr lang="ru-RU" altLang="ru-RU" sz="3600" b="1" i="1" dirty="0">
                <a:solidFill>
                  <a:schemeClr val="accent2">
                    <a:lumMod val="50000"/>
                  </a:schemeClr>
                </a:solidFill>
              </a:rPr>
              <a:t>Особенности приёма на работу инвалидов.</a:t>
            </a:r>
            <a:br>
              <a:rPr lang="ru-RU" altLang="ru-RU" sz="3600" b="1" i="1" dirty="0">
                <a:solidFill>
                  <a:schemeClr val="accent2">
                    <a:lumMod val="50000"/>
                  </a:schemeClr>
                </a:solidFill>
              </a:rPr>
            </a:br>
            <a:r>
              <a:rPr lang="ru-RU" altLang="ru-RU" sz="3600" b="1" i="1" dirty="0">
                <a:solidFill>
                  <a:schemeClr val="accent2">
                    <a:lumMod val="50000"/>
                  </a:schemeClr>
                </a:solidFill>
              </a:rPr>
              <a:t>Особенности трудовых отношений </a:t>
            </a:r>
            <a:br>
              <a:rPr lang="ru-RU" altLang="ru-RU" sz="3600" b="1" i="1" dirty="0">
                <a:solidFill>
                  <a:schemeClr val="accent2">
                    <a:lumMod val="50000"/>
                  </a:schemeClr>
                </a:solidFill>
              </a:rPr>
            </a:br>
            <a:r>
              <a:rPr lang="ru-RU" altLang="ru-RU" sz="3600" b="1" i="1" dirty="0">
                <a:solidFill>
                  <a:schemeClr val="accent2">
                    <a:lumMod val="50000"/>
                  </a:schemeClr>
                </a:solidFill>
              </a:rPr>
              <a:t>с инвалидами.</a:t>
            </a:r>
            <a:br>
              <a:rPr lang="ru-RU" altLang="ru-RU" sz="3600" dirty="0">
                <a:solidFill>
                  <a:schemeClr val="accent2">
                    <a:lumMod val="50000"/>
                  </a:schemeClr>
                </a:solidFill>
              </a:rPr>
            </a:br>
            <a:endParaRPr lang="ru-RU" altLang="ru-RU" sz="3600" dirty="0">
              <a:solidFill>
                <a:schemeClr val="accent2">
                  <a:lumMod val="50000"/>
                </a:schemeClr>
              </a:solidFill>
              <a:latin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4114800" y="3429000"/>
            <a:ext cx="4322552" cy="288032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2414" y="446088"/>
            <a:ext cx="6591985" cy="976312"/>
          </a:xfrm>
        </p:spPr>
        <p:txBody>
          <a:bodyPr/>
          <a:lstStyle/>
          <a:p>
            <a:r>
              <a:rPr lang="ru-RU" b="1" i="1" dirty="0">
                <a:solidFill>
                  <a:schemeClr val="accent2">
                    <a:lumMod val="50000"/>
                  </a:schemeClr>
                </a:solidFill>
              </a:rPr>
              <a:t>1.4. Использующие трости, костыли или ходунки, имеющие трудности в передвижении</a:t>
            </a:r>
            <a:endParaRPr lang="ru-RU" dirty="0">
              <a:solidFill>
                <a:schemeClr val="accent2">
                  <a:lumMod val="50000"/>
                </a:schemeClr>
              </a:solidFill>
            </a:endParaRPr>
          </a:p>
        </p:txBody>
      </p:sp>
      <p:sp>
        <p:nvSpPr>
          <p:cNvPr id="4" name="Текст 3"/>
          <p:cNvSpPr>
            <a:spLocks noGrp="1"/>
          </p:cNvSpPr>
          <p:nvPr>
            <p:ph type="body" sz="half" idx="2"/>
          </p:nvPr>
        </p:nvSpPr>
        <p:spPr>
          <a:xfrm>
            <a:off x="1547664" y="1598613"/>
            <a:ext cx="3024335" cy="4262436"/>
          </a:xfrm>
        </p:spPr>
        <p:txBody>
          <a:bodyPr/>
          <a:lstStyle/>
          <a:p>
            <a:r>
              <a:rPr lang="ru-RU" b="1" i="1" dirty="0"/>
              <a:t>Ани </a:t>
            </a:r>
            <a:r>
              <a:rPr lang="ru-RU" b="1" i="1" dirty="0" err="1"/>
              <a:t>Тангян</a:t>
            </a:r>
            <a:r>
              <a:rPr lang="ru-RU" b="1" i="1" dirty="0"/>
              <a:t>,</a:t>
            </a:r>
            <a:r>
              <a:rPr lang="ru-RU" dirty="0"/>
              <a:t> </a:t>
            </a:r>
          </a:p>
          <a:p>
            <a:r>
              <a:rPr lang="ru-RU" dirty="0"/>
              <a:t>юрист компании Клиффорд </a:t>
            </a:r>
            <a:r>
              <a:rPr lang="ru-RU" dirty="0" err="1"/>
              <a:t>Чанс</a:t>
            </a:r>
            <a:r>
              <a:rPr lang="ru-RU" dirty="0"/>
              <a:t>, последствия полиомиелита (передвигается с помощью двух тростей)</a:t>
            </a:r>
          </a:p>
          <a:p>
            <a:r>
              <a:rPr lang="ru-RU" b="1" i="1" dirty="0"/>
              <a:t>Для меня не создавали никаких специальных условий. Офис, в котором я работаю находится в современном бизнес-центре и абсолютно доступен, есть очень удобные стулья, широкие проходы и лифт.</a:t>
            </a:r>
            <a:endParaRPr lang="ru-RU" b="1" dirty="0"/>
          </a:p>
          <a:p>
            <a:endParaRPr lang="ru-RU" dirty="0"/>
          </a:p>
        </p:txBody>
      </p:sp>
      <p:pic>
        <p:nvPicPr>
          <p:cNvPr id="5" name="Picture 2544"/>
          <p:cNvPicPr>
            <a:picLocks noGrp="1"/>
          </p:cNvPicPr>
          <p:nvPr>
            <p:ph idx="1"/>
          </p:nvPr>
        </p:nvPicPr>
        <p:blipFill>
          <a:blip r:embed="rId2"/>
          <a:stretch>
            <a:fillRect/>
          </a:stretch>
        </p:blipFill>
        <p:spPr>
          <a:xfrm>
            <a:off x="4812167" y="1598613"/>
            <a:ext cx="3360234" cy="3774603"/>
          </a:xfrm>
          <a:prstGeom prst="rect">
            <a:avLst/>
          </a:prstGeom>
        </p:spPr>
      </p:pic>
    </p:spTree>
    <p:extLst>
      <p:ext uri="{BB962C8B-B14F-4D97-AF65-F5344CB8AC3E}">
        <p14:creationId xmlns:p14="http://schemas.microsoft.com/office/powerpoint/2010/main" val="8886697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331640" y="1412776"/>
            <a:ext cx="3240359" cy="4448273"/>
          </a:xfrm>
        </p:spPr>
        <p:txBody>
          <a:bodyPr/>
          <a:lstStyle/>
          <a:p>
            <a:r>
              <a:rPr lang="ru-RU" b="1" i="1" dirty="0"/>
              <a:t>Оксана Федорова,</a:t>
            </a:r>
            <a:r>
              <a:rPr lang="ru-RU" dirty="0"/>
              <a:t> </a:t>
            </a:r>
          </a:p>
          <a:p>
            <a:r>
              <a:rPr lang="ru-RU" dirty="0"/>
              <a:t>ассистент отдела кредитного контроля компании «Атлас Копко» инвалидность вследствие нарушения опорно-двигательного аппарата (последствия автоаварии)</a:t>
            </a:r>
          </a:p>
          <a:p>
            <a:r>
              <a:rPr lang="ru-RU" i="1" dirty="0"/>
              <a:t>кресло с высокой спинкой и дополнительной поддержкой на поясе и шее. Я могу в нем долго сидеть из-за таких, может и маленьких, но важных и удобных мелочей. Также выделено специальное парковочное место для моего автомобиля.</a:t>
            </a:r>
            <a:endParaRPr lang="ru-RU" dirty="0"/>
          </a:p>
        </p:txBody>
      </p:sp>
      <p:pic>
        <p:nvPicPr>
          <p:cNvPr id="5" name="Picture 2583"/>
          <p:cNvPicPr>
            <a:picLocks noGrp="1"/>
          </p:cNvPicPr>
          <p:nvPr>
            <p:ph idx="1"/>
          </p:nvPr>
        </p:nvPicPr>
        <p:blipFill>
          <a:blip r:embed="rId2"/>
          <a:stretch>
            <a:fillRect/>
          </a:stretch>
        </p:blipFill>
        <p:spPr>
          <a:xfrm>
            <a:off x="4764789" y="1412875"/>
            <a:ext cx="3623635" cy="3816325"/>
          </a:xfrm>
          <a:prstGeom prst="rect">
            <a:avLst/>
          </a:prstGeom>
        </p:spPr>
      </p:pic>
    </p:spTree>
    <p:extLst>
      <p:ext uri="{BB962C8B-B14F-4D97-AF65-F5344CB8AC3E}">
        <p14:creationId xmlns:p14="http://schemas.microsoft.com/office/powerpoint/2010/main" val="336721881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76966" y="476672"/>
            <a:ext cx="7271498" cy="1280890"/>
          </a:xfrm>
        </p:spPr>
        <p:txBody>
          <a:bodyPr>
            <a:noAutofit/>
          </a:bodyPr>
          <a:lstStyle/>
          <a:p>
            <a:pPr algn="ctr"/>
            <a:r>
              <a:rPr lang="ru-RU" altLang="ru-RU" sz="2400" b="1" dirty="0">
                <a:solidFill>
                  <a:schemeClr val="accent2">
                    <a:lumMod val="50000"/>
                  </a:schemeClr>
                </a:solidFill>
              </a:rPr>
              <a:t>Трудоустройство работника с инвалидностью. Документы при трудоустройстве инвалида;</a:t>
            </a:r>
            <a:br>
              <a:rPr lang="ru-RU" altLang="ru-RU" sz="2400" b="1" dirty="0">
                <a:solidFill>
                  <a:schemeClr val="accent2">
                    <a:lumMod val="50000"/>
                  </a:schemeClr>
                </a:solidFill>
              </a:rPr>
            </a:br>
            <a:endParaRPr lang="ru-RU" sz="2400" b="1" dirty="0">
              <a:solidFill>
                <a:schemeClr val="accent2">
                  <a:lumMod val="50000"/>
                </a:schemeClr>
              </a:solidFill>
            </a:endParaRPr>
          </a:p>
        </p:txBody>
      </p:sp>
      <p:sp>
        <p:nvSpPr>
          <p:cNvPr id="6" name="Объект 5"/>
          <p:cNvSpPr>
            <a:spLocks noGrp="1"/>
          </p:cNvSpPr>
          <p:nvPr>
            <p:ph idx="1"/>
          </p:nvPr>
        </p:nvSpPr>
        <p:spPr>
          <a:xfrm>
            <a:off x="1259632" y="1757562"/>
            <a:ext cx="7274769" cy="4153660"/>
          </a:xfrm>
        </p:spPr>
        <p:txBody>
          <a:bodyPr/>
          <a:lstStyle/>
          <a:p>
            <a:pPr marL="0" indent="0" algn="ctr">
              <a:buNone/>
            </a:pPr>
            <a:r>
              <a:rPr lang="ru-RU" b="1" dirty="0">
                <a:solidFill>
                  <a:schemeClr val="accent2">
                    <a:lumMod val="50000"/>
                  </a:schemeClr>
                </a:solidFill>
              </a:rPr>
              <a:t>2.1. Критерии инвалидности.</a:t>
            </a:r>
          </a:p>
          <a:p>
            <a:pPr marL="0" indent="0" algn="ctr">
              <a:buNone/>
            </a:pPr>
            <a:endParaRPr lang="ru-RU" b="1" dirty="0">
              <a:solidFill>
                <a:schemeClr val="accent2">
                  <a:lumMod val="50000"/>
                </a:schemeClr>
              </a:solidFill>
            </a:endParaRPr>
          </a:p>
          <a:p>
            <a:pPr marL="0" indent="0">
              <a:buNone/>
            </a:pPr>
            <a:endParaRPr lang="ru-RU" dirty="0"/>
          </a:p>
        </p:txBody>
      </p:sp>
      <p:pic>
        <p:nvPicPr>
          <p:cNvPr id="7" name="Рисунок 6"/>
          <p:cNvPicPr>
            <a:picLocks noChangeAspect="1"/>
          </p:cNvPicPr>
          <p:nvPr/>
        </p:nvPicPr>
        <p:blipFill>
          <a:blip r:embed="rId2"/>
          <a:stretch>
            <a:fillRect/>
          </a:stretch>
        </p:blipFill>
        <p:spPr>
          <a:xfrm>
            <a:off x="1619673" y="2204865"/>
            <a:ext cx="6914728" cy="4392488"/>
          </a:xfrm>
          <a:prstGeom prst="rect">
            <a:avLst/>
          </a:prstGeom>
        </p:spPr>
      </p:pic>
    </p:spTree>
    <p:extLst>
      <p:ext uri="{BB962C8B-B14F-4D97-AF65-F5344CB8AC3E}">
        <p14:creationId xmlns:p14="http://schemas.microsoft.com/office/powerpoint/2010/main" val="383568468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716658"/>
          </a:xfrm>
        </p:spPr>
        <p:txBody>
          <a:bodyPr>
            <a:normAutofit/>
          </a:bodyPr>
          <a:lstStyle/>
          <a:p>
            <a:pPr algn="ctr"/>
            <a:r>
              <a:rPr lang="ru-RU" sz="2800" b="1" dirty="0">
                <a:solidFill>
                  <a:srgbClr val="FF0000"/>
                </a:solidFill>
              </a:rPr>
              <a:t>Трудовой договор с инвалидом</a:t>
            </a:r>
          </a:p>
        </p:txBody>
      </p:sp>
      <p:sp>
        <p:nvSpPr>
          <p:cNvPr id="3" name="Объект 2"/>
          <p:cNvSpPr>
            <a:spLocks noGrp="1"/>
          </p:cNvSpPr>
          <p:nvPr>
            <p:ph idx="1"/>
          </p:nvPr>
        </p:nvSpPr>
        <p:spPr>
          <a:xfrm>
            <a:off x="1475657" y="1340768"/>
            <a:ext cx="7058744" cy="4570454"/>
          </a:xfrm>
        </p:spPr>
        <p:txBody>
          <a:bodyPr>
            <a:normAutofit fontScale="85000" lnSpcReduction="10000"/>
          </a:bodyPr>
          <a:lstStyle/>
          <a:p>
            <a:pPr marL="0" indent="0" algn="just">
              <a:buNone/>
            </a:pPr>
            <a:r>
              <a:rPr lang="ru-RU" sz="1900" dirty="0"/>
              <a:t>При приеме на работу инвалида трудовой договор заключается на общих основаниях. В содержание контракта необходимо включить все сведения, которые перечислены в ст. 57 ТК РФ. </a:t>
            </a:r>
          </a:p>
          <a:p>
            <a:pPr marL="0" indent="0" algn="just">
              <a:buNone/>
            </a:pPr>
            <a:r>
              <a:rPr lang="ru-RU" sz="1900" dirty="0"/>
              <a:t>При этом некоторые из позиций, такие как режим рабочего времени или период отдыха, для работника с инвалидностью наверняка будут отличаться. </a:t>
            </a:r>
          </a:p>
          <a:p>
            <a:pPr marL="0" indent="0" algn="just">
              <a:buNone/>
            </a:pPr>
            <a:r>
              <a:rPr lang="ru-RU" sz="1900" dirty="0"/>
              <a:t>Если уже работающий в компании сотрудник получил статус инвалида, то с ним может заключаться дополнительное соглашение, в котором прописываются особые условия труда и другие нюансы.</a:t>
            </a:r>
          </a:p>
          <a:p>
            <a:pPr marL="0" indent="0" algn="just">
              <a:buNone/>
            </a:pPr>
            <a:r>
              <a:rPr lang="ru-RU" sz="1900" dirty="0"/>
              <a:t>Заключая трудовой договор с инвалидом 1,2 или 3 группы, работодатель обязывается обустроить рабочее место и обеспечить условия труда и отдыха работнику с отклонениями по  здоровью согласно с требованиями ИПРА.</a:t>
            </a:r>
          </a:p>
          <a:p>
            <a:pPr marL="0" indent="0">
              <a:buNone/>
            </a:pPr>
            <a:r>
              <a:rPr lang="ru-RU" sz="1900" dirty="0"/>
              <a:t>В трудовом договоре нужно указать, на какой срок установлена инвалидность.</a:t>
            </a:r>
            <a:br>
              <a:rPr lang="ru-RU" dirty="0"/>
            </a:br>
            <a:br>
              <a:rPr lang="ru-RU" dirty="0"/>
            </a:br>
            <a:endParaRPr lang="ru-RU" dirty="0"/>
          </a:p>
        </p:txBody>
      </p:sp>
    </p:spTree>
    <p:extLst>
      <p:ext uri="{BB962C8B-B14F-4D97-AF65-F5344CB8AC3E}">
        <p14:creationId xmlns:p14="http://schemas.microsoft.com/office/powerpoint/2010/main" val="217513259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5" y="624110"/>
            <a:ext cx="6986736" cy="716658"/>
          </a:xfrm>
        </p:spPr>
        <p:txBody>
          <a:bodyPr>
            <a:normAutofit fontScale="90000"/>
          </a:bodyPr>
          <a:lstStyle/>
          <a:p>
            <a:r>
              <a:rPr lang="ru-RU" sz="2800" b="1" dirty="0">
                <a:solidFill>
                  <a:srgbClr val="FF0000"/>
                </a:solidFill>
              </a:rPr>
              <a:t>2.2. Документы при трудоустройстве</a:t>
            </a:r>
          </a:p>
        </p:txBody>
      </p:sp>
      <p:sp>
        <p:nvSpPr>
          <p:cNvPr id="3" name="Объект 2"/>
          <p:cNvSpPr>
            <a:spLocks noGrp="1"/>
          </p:cNvSpPr>
          <p:nvPr>
            <p:ph idx="1"/>
          </p:nvPr>
        </p:nvSpPr>
        <p:spPr>
          <a:xfrm>
            <a:off x="1331641" y="1556792"/>
            <a:ext cx="7202760" cy="4354430"/>
          </a:xfrm>
        </p:spPr>
        <p:txBody>
          <a:bodyPr>
            <a:normAutofit/>
          </a:bodyPr>
          <a:lstStyle/>
          <a:p>
            <a:pPr marL="0" indent="0">
              <a:buNone/>
            </a:pPr>
            <a:r>
              <a:rPr lang="ru-RU" sz="2800" u="sng" dirty="0"/>
              <a:t>Перечень документов, установленных </a:t>
            </a:r>
            <a:r>
              <a:rPr lang="ru-RU" sz="2800" b="1" u="sng" dirty="0">
                <a:solidFill>
                  <a:srgbClr val="FF0000"/>
                </a:solidFill>
              </a:rPr>
              <a:t>ст. 65 ТК РФ </a:t>
            </a:r>
          </a:p>
          <a:p>
            <a:pPr marL="0" indent="0">
              <a:buNone/>
            </a:pPr>
            <a:r>
              <a:rPr lang="ru-RU" sz="2800" dirty="0"/>
              <a:t>Дополнительные документы:</a:t>
            </a:r>
          </a:p>
          <a:p>
            <a:pPr>
              <a:buFont typeface="Courier New" panose="02070309020205020404" pitchFamily="49" charset="0"/>
              <a:buChar char="o"/>
            </a:pPr>
            <a:r>
              <a:rPr lang="ru-RU" sz="2800" dirty="0"/>
              <a:t>Справка об инвалидности</a:t>
            </a:r>
          </a:p>
          <a:p>
            <a:pPr>
              <a:buFont typeface="Courier New" panose="02070309020205020404" pitchFamily="49" charset="0"/>
              <a:buChar char="o"/>
            </a:pPr>
            <a:r>
              <a:rPr lang="ru-RU" sz="2800" dirty="0"/>
              <a:t>Индивидуальная программа реабилитации</a:t>
            </a:r>
          </a:p>
        </p:txBody>
      </p:sp>
    </p:spTree>
    <p:extLst>
      <p:ext uri="{BB962C8B-B14F-4D97-AF65-F5344CB8AC3E}">
        <p14:creationId xmlns:p14="http://schemas.microsoft.com/office/powerpoint/2010/main" val="413646223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03649" y="624110"/>
            <a:ext cx="7130752" cy="1280890"/>
          </a:xfrm>
        </p:spPr>
        <p:txBody>
          <a:bodyPr>
            <a:noAutofit/>
          </a:bodyPr>
          <a:lstStyle/>
          <a:p>
            <a:pPr algn="ctr"/>
            <a:r>
              <a:rPr lang="ru-RU" sz="2800" dirty="0"/>
              <a:t>2.3. Сотрудники-инвалиды нуждаются в поддержке государства.</a:t>
            </a:r>
          </a:p>
        </p:txBody>
      </p:sp>
      <p:sp>
        <p:nvSpPr>
          <p:cNvPr id="3" name="Объект 2"/>
          <p:cNvSpPr>
            <a:spLocks noGrp="1"/>
          </p:cNvSpPr>
          <p:nvPr>
            <p:ph idx="1"/>
          </p:nvPr>
        </p:nvSpPr>
        <p:spPr>
          <a:xfrm>
            <a:off x="1619672" y="2132856"/>
            <a:ext cx="6880017" cy="3777622"/>
          </a:xfrm>
        </p:spPr>
        <p:txBody>
          <a:bodyPr>
            <a:normAutofit/>
          </a:bodyPr>
          <a:lstStyle/>
          <a:p>
            <a:pPr marL="0" indent="0">
              <a:buNone/>
            </a:pPr>
            <a:r>
              <a:rPr lang="ru-RU" sz="2400" dirty="0"/>
              <a:t>Их права защищены федеральными  нормативно-правовыми актами:</a:t>
            </a:r>
          </a:p>
          <a:p>
            <a:r>
              <a:rPr lang="ru-RU" sz="2400" dirty="0"/>
              <a:t>Трудовым кодексом РФ (статьи 92, 94,96, 99, 113, 128)</a:t>
            </a:r>
          </a:p>
          <a:p>
            <a:r>
              <a:rPr lang="ru-RU" sz="2400" dirty="0"/>
              <a:t>Приказами Министерства здравоохранения и социального развития от 24.11.2010 г. № 1031н, от 04.08.2008 г. №379н., от 29.09.2014 г. №664н.</a:t>
            </a:r>
          </a:p>
        </p:txBody>
      </p:sp>
    </p:spTree>
    <p:extLst>
      <p:ext uri="{BB962C8B-B14F-4D97-AF65-F5344CB8AC3E}">
        <p14:creationId xmlns:p14="http://schemas.microsoft.com/office/powerpoint/2010/main" val="370717716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1868786"/>
          </a:xfrm>
        </p:spPr>
        <p:txBody>
          <a:bodyPr>
            <a:normAutofit/>
          </a:bodyPr>
          <a:lstStyle/>
          <a:p>
            <a:pPr algn="ctr"/>
            <a:r>
              <a:rPr lang="ru-RU" b="1" dirty="0">
                <a:solidFill>
                  <a:srgbClr val="FF0000"/>
                </a:solidFill>
              </a:rPr>
              <a:t>3. Продолжительность рабочего времени для лиц, имеющих инвалидность</a:t>
            </a:r>
          </a:p>
        </p:txBody>
      </p:sp>
      <p:sp>
        <p:nvSpPr>
          <p:cNvPr id="3" name="Объект 2"/>
          <p:cNvSpPr>
            <a:spLocks noGrp="1"/>
          </p:cNvSpPr>
          <p:nvPr>
            <p:ph idx="1"/>
          </p:nvPr>
        </p:nvSpPr>
        <p:spPr>
          <a:xfrm>
            <a:off x="1907705" y="2564904"/>
            <a:ext cx="6626696" cy="3346318"/>
          </a:xfrm>
        </p:spPr>
        <p:txBody>
          <a:bodyPr>
            <a:normAutofit/>
          </a:bodyPr>
          <a:lstStyle/>
          <a:p>
            <a:r>
              <a:rPr lang="ru-RU" sz="2800" u="sng" dirty="0"/>
              <a:t>Задание:</a:t>
            </a:r>
          </a:p>
          <a:p>
            <a:pPr>
              <a:buFont typeface="Courier New" panose="02070309020205020404" pitchFamily="49" charset="0"/>
              <a:buChar char="o"/>
            </a:pPr>
            <a:r>
              <a:rPr lang="ru-RU" sz="2800" dirty="0"/>
              <a:t>Прочитайте ст. 91 и ст.92 ТК РФ. </a:t>
            </a:r>
          </a:p>
          <a:p>
            <a:pPr>
              <a:buFont typeface="Courier New" panose="02070309020205020404" pitchFamily="49" charset="0"/>
              <a:buChar char="o"/>
            </a:pPr>
            <a:r>
              <a:rPr lang="ru-RU" sz="2800" dirty="0"/>
              <a:t>Ответьте на вопрос: Какая продолжительность рабочей недели у инвалидов 1 и 2 групп?</a:t>
            </a:r>
          </a:p>
        </p:txBody>
      </p:sp>
    </p:spTree>
    <p:extLst>
      <p:ext uri="{BB962C8B-B14F-4D97-AF65-F5344CB8AC3E}">
        <p14:creationId xmlns:p14="http://schemas.microsoft.com/office/powerpoint/2010/main" val="68010497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3.1. Трудовые гарантии и льготы для работающих</a:t>
            </a:r>
          </a:p>
        </p:txBody>
      </p:sp>
      <p:sp>
        <p:nvSpPr>
          <p:cNvPr id="3" name="Объект 2"/>
          <p:cNvSpPr>
            <a:spLocks noGrp="1"/>
          </p:cNvSpPr>
          <p:nvPr>
            <p:ph idx="1"/>
          </p:nvPr>
        </p:nvSpPr>
        <p:spPr/>
        <p:txBody>
          <a:bodyPr>
            <a:normAutofit/>
          </a:bodyPr>
          <a:lstStyle/>
          <a:p>
            <a:pPr>
              <a:buFont typeface="+mj-lt"/>
              <a:buAutoNum type="arabicPeriod"/>
            </a:pPr>
            <a:r>
              <a:rPr lang="ru-RU" sz="2400" dirty="0"/>
              <a:t>Сокращение рабочей недели</a:t>
            </a:r>
          </a:p>
          <a:p>
            <a:pPr marL="0" indent="0">
              <a:buNone/>
            </a:pPr>
            <a:r>
              <a:rPr lang="ru-RU" sz="2400" dirty="0"/>
              <a:t>Для инвалидов 1 и 2 группы </a:t>
            </a:r>
            <a:r>
              <a:rPr lang="ru-RU" sz="2400" u="sng" dirty="0"/>
              <a:t>35</a:t>
            </a:r>
            <a:r>
              <a:rPr lang="ru-RU" sz="2400" dirty="0"/>
              <a:t> часов в неделю.</a:t>
            </a:r>
          </a:p>
          <a:p>
            <a:pPr marL="0" indent="0">
              <a:buNone/>
            </a:pPr>
            <a:r>
              <a:rPr lang="ru-RU" sz="2400" dirty="0"/>
              <a:t>2. Ограничение на работу ночью, сверхурочно, в праздничные дни.</a:t>
            </a:r>
          </a:p>
          <a:p>
            <a:pPr marL="0" indent="0">
              <a:buNone/>
            </a:pPr>
            <a:r>
              <a:rPr lang="ru-RU" sz="2400" dirty="0"/>
              <a:t>3. Запрещена работа сверх графика в ночное время (ст.96, 99 ТК РФ)                                                                    </a:t>
            </a:r>
          </a:p>
        </p:txBody>
      </p:sp>
    </p:spTree>
    <p:extLst>
      <p:ext uri="{BB962C8B-B14F-4D97-AF65-F5344CB8AC3E}">
        <p14:creationId xmlns:p14="http://schemas.microsoft.com/office/powerpoint/2010/main" val="16506204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91046201"/>
              </p:ext>
            </p:extLst>
          </p:nvPr>
        </p:nvGraphicFramePr>
        <p:xfrm>
          <a:off x="1475656" y="908720"/>
          <a:ext cx="7275512" cy="5220072"/>
        </p:xfrm>
        <a:graphic>
          <a:graphicData uri="http://schemas.openxmlformats.org/drawingml/2006/table">
            <a:tbl>
              <a:tblPr firstRow="1" bandRow="1">
                <a:tableStyleId>{5C22544A-7EE6-4342-B048-85BDC9FD1C3A}</a:tableStyleId>
              </a:tblPr>
              <a:tblGrid>
                <a:gridCol w="3637756">
                  <a:extLst>
                    <a:ext uri="{9D8B030D-6E8A-4147-A177-3AD203B41FA5}">
                      <a16:colId xmlns:a16="http://schemas.microsoft.com/office/drawing/2014/main" val="20000"/>
                    </a:ext>
                  </a:extLst>
                </a:gridCol>
                <a:gridCol w="3637756">
                  <a:extLst>
                    <a:ext uri="{9D8B030D-6E8A-4147-A177-3AD203B41FA5}">
                      <a16:colId xmlns:a16="http://schemas.microsoft.com/office/drawing/2014/main" val="20001"/>
                    </a:ext>
                  </a:extLst>
                </a:gridCol>
              </a:tblGrid>
              <a:tr h="648072">
                <a:tc>
                  <a:txBody>
                    <a:bodyPr/>
                    <a:lstStyle/>
                    <a:p>
                      <a:r>
                        <a:rPr lang="ru-RU" dirty="0"/>
                        <a:t>Льгота</a:t>
                      </a:r>
                    </a:p>
                  </a:txBody>
                  <a:tcPr/>
                </a:tc>
                <a:tc>
                  <a:txBody>
                    <a:bodyPr/>
                    <a:lstStyle/>
                    <a:p>
                      <a:r>
                        <a:rPr lang="ru-RU" dirty="0"/>
                        <a:t>Характер предоставляемой льготы</a:t>
                      </a:r>
                    </a:p>
                  </a:txBody>
                  <a:tcPr/>
                </a:tc>
                <a:extLst>
                  <a:ext uri="{0D108BD9-81ED-4DB2-BD59-A6C34878D82A}">
                    <a16:rowId xmlns:a16="http://schemas.microsoft.com/office/drawing/2014/main" val="10000"/>
                  </a:ext>
                </a:extLst>
              </a:tr>
              <a:tr h="370840">
                <a:tc>
                  <a:txBody>
                    <a:bodyPr/>
                    <a:lstStyle/>
                    <a:p>
                      <a:r>
                        <a:rPr lang="ru-RU" dirty="0"/>
                        <a:t>Удлиненная продолжительность оплачиваемого отпуска</a:t>
                      </a:r>
                    </a:p>
                  </a:txBody>
                  <a:tcPr/>
                </a:tc>
                <a:tc>
                  <a:txBody>
                    <a:bodyPr/>
                    <a:lstStyle/>
                    <a:p>
                      <a:r>
                        <a:rPr lang="ru-RU" dirty="0"/>
                        <a:t>Общая длительность ежегодного оплачиваемого отпуска должна составлять не менее 30 календарных дней</a:t>
                      </a:r>
                    </a:p>
                  </a:txBody>
                  <a:tcPr/>
                </a:tc>
                <a:extLst>
                  <a:ext uri="{0D108BD9-81ED-4DB2-BD59-A6C34878D82A}">
                    <a16:rowId xmlns:a16="http://schemas.microsoft.com/office/drawing/2014/main" val="10001"/>
                  </a:ext>
                </a:extLst>
              </a:tr>
              <a:tr h="370840">
                <a:tc>
                  <a:txBody>
                    <a:bodyPr/>
                    <a:lstStyle/>
                    <a:p>
                      <a:r>
                        <a:rPr lang="ru-RU" dirty="0"/>
                        <a:t>Предоставление неоплачиваемого отпуска по заявлению работника</a:t>
                      </a:r>
                    </a:p>
                  </a:txBody>
                  <a:tcPr/>
                </a:tc>
                <a:tc>
                  <a:txBody>
                    <a:bodyPr/>
                    <a:lstStyle/>
                    <a:p>
                      <a:r>
                        <a:rPr lang="ru-RU" dirty="0"/>
                        <a:t>По заявлению сотрудника работодатель обязан предоставить ему отпуск без сохранения заработной платы до 60 календарных дней в течение рабочего года. Такой отпуск не подлежит переносу на следующий год, если он не использовался</a:t>
                      </a:r>
                      <a:r>
                        <a:rPr lang="ru-RU" baseline="0" dirty="0"/>
                        <a:t> в текущем периоде.</a:t>
                      </a:r>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117062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91128311"/>
              </p:ext>
            </p:extLst>
          </p:nvPr>
        </p:nvGraphicFramePr>
        <p:xfrm>
          <a:off x="827584" y="1484784"/>
          <a:ext cx="7848872" cy="388843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1106454">
                <a:tc>
                  <a:txBody>
                    <a:bodyPr/>
                    <a:lstStyle/>
                    <a:p>
                      <a:r>
                        <a:rPr lang="ru-RU" dirty="0"/>
                        <a:t>Льгота</a:t>
                      </a:r>
                    </a:p>
                  </a:txBody>
                  <a:tcPr/>
                </a:tc>
                <a:tc>
                  <a:txBody>
                    <a:bodyPr/>
                    <a:lstStyle/>
                    <a:p>
                      <a:r>
                        <a:rPr lang="ru-RU" dirty="0"/>
                        <a:t>Характер предоставляемой льготы</a:t>
                      </a:r>
                    </a:p>
                  </a:txBody>
                  <a:tcPr/>
                </a:tc>
                <a:extLst>
                  <a:ext uri="{0D108BD9-81ED-4DB2-BD59-A6C34878D82A}">
                    <a16:rowId xmlns:a16="http://schemas.microsoft.com/office/drawing/2014/main" val="10000"/>
                  </a:ext>
                </a:extLst>
              </a:tr>
              <a:tr h="2781978">
                <a:tc>
                  <a:txBody>
                    <a:bodyPr/>
                    <a:lstStyle/>
                    <a:p>
                      <a:r>
                        <a:rPr lang="ru-RU" dirty="0"/>
                        <a:t>Ограничения на привлечение к сверхурочной работе</a:t>
                      </a:r>
                    </a:p>
                  </a:txBody>
                  <a:tcPr/>
                </a:tc>
                <a:tc>
                  <a:txBody>
                    <a:bodyPr/>
                    <a:lstStyle/>
                    <a:p>
                      <a:r>
                        <a:rPr lang="ru-RU" dirty="0"/>
                        <a:t>Сотрудника привлекают к сверхурочной работе только тогда, когда он изъявил письменное согласие на такую</a:t>
                      </a:r>
                      <a:r>
                        <a:rPr lang="ru-RU" baseline="0" dirty="0"/>
                        <a:t> деятельность, и она не запрещена ему в соответствии с его ИПР</a:t>
                      </a:r>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62746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ru-RU" altLang="ru-RU">
                <a:latin typeface="Arial" panose="020B0604020202020204" pitchFamily="34" charset="0"/>
              </a:rPr>
              <a:t>План</a:t>
            </a:r>
          </a:p>
        </p:txBody>
      </p:sp>
      <p:sp>
        <p:nvSpPr>
          <p:cNvPr id="7171" name="Rectangle 3"/>
          <p:cNvSpPr>
            <a:spLocks noGrp="1"/>
          </p:cNvSpPr>
          <p:nvPr>
            <p:ph idx="1"/>
          </p:nvPr>
        </p:nvSpPr>
        <p:spPr>
          <a:xfrm>
            <a:off x="971550" y="1341438"/>
            <a:ext cx="7772400" cy="4572000"/>
          </a:xfrm>
        </p:spPr>
        <p:txBody>
          <a:bodyPr>
            <a:normAutofit/>
          </a:bodyPr>
          <a:lstStyle/>
          <a:p>
            <a:pPr>
              <a:lnSpc>
                <a:spcPct val="90000"/>
              </a:lnSpc>
              <a:buFont typeface="+mj-lt"/>
              <a:buAutoNum type="arabicPeriod"/>
            </a:pPr>
            <a:r>
              <a:rPr lang="ru-RU" altLang="ru-RU" sz="2400" dirty="0"/>
              <a:t>Специальные условия для эффективной работы инвалидов</a:t>
            </a:r>
          </a:p>
          <a:p>
            <a:pPr>
              <a:lnSpc>
                <a:spcPct val="90000"/>
              </a:lnSpc>
              <a:buFont typeface="+mj-lt"/>
              <a:buAutoNum type="arabicPeriod"/>
            </a:pPr>
            <a:r>
              <a:rPr lang="ru-RU" altLang="ru-RU" sz="2400" dirty="0"/>
              <a:t>Трудоустройство работника с инвалидностью. Документы при трудоустройстве инвалида;</a:t>
            </a:r>
          </a:p>
          <a:p>
            <a:pPr>
              <a:lnSpc>
                <a:spcPct val="90000"/>
              </a:lnSpc>
              <a:buFont typeface="+mj-lt"/>
              <a:buAutoNum type="arabicPeriod"/>
            </a:pPr>
            <a:r>
              <a:rPr lang="ru-RU" altLang="ru-RU" sz="2400" dirty="0"/>
              <a:t>Продолжительность рабочего времени инвалидов;</a:t>
            </a:r>
          </a:p>
          <a:p>
            <a:pPr>
              <a:lnSpc>
                <a:spcPct val="90000"/>
              </a:lnSpc>
              <a:buFont typeface="+mj-lt"/>
              <a:buAutoNum type="arabicPeriod"/>
            </a:pPr>
            <a:r>
              <a:rPr lang="ru-RU" altLang="ru-RU" sz="2400" dirty="0"/>
              <a:t>Виды продолжительности отпусков, предоставляемые инвалидам;</a:t>
            </a:r>
          </a:p>
          <a:p>
            <a:pPr>
              <a:lnSpc>
                <a:spcPct val="90000"/>
              </a:lnSpc>
              <a:buFont typeface="+mj-lt"/>
              <a:buAutoNum type="arabicPeriod"/>
            </a:pPr>
            <a:r>
              <a:rPr lang="ru-RU" altLang="ru-RU" sz="2400" dirty="0"/>
              <a:t>Административная ответственность работодателя за нарушения ТК РФ</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1" y="1196752"/>
            <a:ext cx="7202760" cy="4714470"/>
          </a:xfrm>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364594546"/>
              </p:ext>
            </p:extLst>
          </p:nvPr>
        </p:nvGraphicFramePr>
        <p:xfrm>
          <a:off x="1331640" y="1124744"/>
          <a:ext cx="7368480" cy="4572000"/>
        </p:xfrm>
        <a:graphic>
          <a:graphicData uri="http://schemas.openxmlformats.org/drawingml/2006/table">
            <a:tbl>
              <a:tblPr firstRow="1" bandRow="1">
                <a:tableStyleId>{5C22544A-7EE6-4342-B048-85BDC9FD1C3A}</a:tableStyleId>
              </a:tblPr>
              <a:tblGrid>
                <a:gridCol w="3684240">
                  <a:extLst>
                    <a:ext uri="{9D8B030D-6E8A-4147-A177-3AD203B41FA5}">
                      <a16:colId xmlns:a16="http://schemas.microsoft.com/office/drawing/2014/main" val="20000"/>
                    </a:ext>
                  </a:extLst>
                </a:gridCol>
                <a:gridCol w="3684240">
                  <a:extLst>
                    <a:ext uri="{9D8B030D-6E8A-4147-A177-3AD203B41FA5}">
                      <a16:colId xmlns:a16="http://schemas.microsoft.com/office/drawing/2014/main" val="20001"/>
                    </a:ext>
                  </a:extLst>
                </a:gridCol>
              </a:tblGrid>
              <a:tr h="137543">
                <a:tc>
                  <a:txBody>
                    <a:bodyPr/>
                    <a:lstStyle/>
                    <a:p>
                      <a:r>
                        <a:rPr lang="ru-RU" dirty="0"/>
                        <a:t>Льгота</a:t>
                      </a:r>
                    </a:p>
                  </a:txBody>
                  <a:tcPr/>
                </a:tc>
                <a:tc>
                  <a:txBody>
                    <a:bodyPr/>
                    <a:lstStyle/>
                    <a:p>
                      <a:r>
                        <a:rPr lang="ru-RU" dirty="0"/>
                        <a:t>Характер предоставляемой льготы</a:t>
                      </a:r>
                    </a:p>
                  </a:txBody>
                  <a:tcPr/>
                </a:tc>
                <a:extLst>
                  <a:ext uri="{0D108BD9-81ED-4DB2-BD59-A6C34878D82A}">
                    <a16:rowId xmlns:a16="http://schemas.microsoft.com/office/drawing/2014/main" val="10000"/>
                  </a:ext>
                </a:extLst>
              </a:tr>
              <a:tr h="3896424">
                <a:tc>
                  <a:txBody>
                    <a:bodyPr/>
                    <a:lstStyle/>
                    <a:p>
                      <a:r>
                        <a:rPr lang="ru-RU" dirty="0"/>
                        <a:t>Особая продолжительность оплачиваемого периода временной нетрудоспособности </a:t>
                      </a:r>
                    </a:p>
                  </a:txBody>
                  <a:tcPr/>
                </a:tc>
                <a:tc>
                  <a:txBody>
                    <a:bodyPr/>
                    <a:lstStyle/>
                    <a:p>
                      <a:r>
                        <a:rPr lang="ru-RU" dirty="0"/>
                        <a:t>Продолжительность длительности</a:t>
                      </a:r>
                      <a:r>
                        <a:rPr lang="ru-RU" baseline="0" dirty="0"/>
                        <a:t> одного больничного листа  ограничивается 4 месяцами. Максимальная общая длительность пребывания на больничном в течение года составляет 5 месяцев. При заболевании туберкулезом эти ограничения нет действуют, больничный оплачивается полностью до восстановления трудоспособности.                                                                                                                                                                                                                             </a:t>
                      </a:r>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7420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altLang="ru-RU" sz="3100" b="1" dirty="0">
                <a:solidFill>
                  <a:srgbClr val="FF0000"/>
                </a:solidFill>
              </a:rPr>
              <a:t>5. Административная ответственность работодателя за нарушения ТК РФ</a:t>
            </a:r>
            <a:br>
              <a:rPr lang="ru-RU" altLang="ru-RU" dirty="0"/>
            </a:br>
            <a:endParaRPr lang="ru-RU" dirty="0"/>
          </a:p>
        </p:txBody>
      </p:sp>
      <p:sp>
        <p:nvSpPr>
          <p:cNvPr id="3" name="Объект 2"/>
          <p:cNvSpPr>
            <a:spLocks noGrp="1"/>
          </p:cNvSpPr>
          <p:nvPr>
            <p:ph idx="1"/>
          </p:nvPr>
        </p:nvSpPr>
        <p:spPr>
          <a:xfrm>
            <a:off x="1043609" y="2133600"/>
            <a:ext cx="7490792" cy="4247728"/>
          </a:xfrm>
        </p:spPr>
        <p:txBody>
          <a:bodyPr>
            <a:normAutofit/>
          </a:bodyPr>
          <a:lstStyle/>
          <a:p>
            <a:pPr marL="0" indent="0" algn="just">
              <a:buNone/>
            </a:pPr>
            <a:r>
              <a:rPr lang="ru-RU" sz="2800" u="sng" dirty="0"/>
              <a:t>За отказ трудоустройства </a:t>
            </a:r>
            <a:r>
              <a:rPr lang="ru-RU" sz="2800" dirty="0"/>
              <a:t>инвалидов и невыполнение установленной квоты работодатель привлекается к административной ответственности в виде </a:t>
            </a:r>
            <a:r>
              <a:rPr lang="ru-RU" sz="2800" u="sng" dirty="0"/>
              <a:t>штрафа</a:t>
            </a:r>
          </a:p>
          <a:p>
            <a:pPr algn="just"/>
            <a:r>
              <a:rPr lang="ru-RU" sz="2800" u="sng" dirty="0"/>
              <a:t>Задание:</a:t>
            </a:r>
          </a:p>
          <a:p>
            <a:pPr marL="0" indent="0" algn="just">
              <a:buNone/>
            </a:pPr>
            <a:r>
              <a:rPr lang="ru-RU" sz="2800" dirty="0"/>
              <a:t>Прочитайте статью </a:t>
            </a:r>
            <a:r>
              <a:rPr lang="ru-RU" sz="2800" dirty="0">
                <a:solidFill>
                  <a:srgbClr val="FF0000"/>
                </a:solidFill>
              </a:rPr>
              <a:t>5.42 КоАП РФ</a:t>
            </a:r>
          </a:p>
        </p:txBody>
      </p:sp>
    </p:spTree>
    <p:extLst>
      <p:ext uri="{BB962C8B-B14F-4D97-AF65-F5344CB8AC3E}">
        <p14:creationId xmlns:p14="http://schemas.microsoft.com/office/powerpoint/2010/main" val="11059311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644650"/>
          </a:xfrm>
        </p:spPr>
        <p:txBody>
          <a:bodyPr>
            <a:normAutofit/>
          </a:bodyPr>
          <a:lstStyle/>
          <a:p>
            <a:pPr algn="ctr"/>
            <a:r>
              <a:rPr lang="ru-RU" sz="3200" dirty="0">
                <a:solidFill>
                  <a:srgbClr val="FF0000"/>
                </a:solidFill>
              </a:rPr>
              <a:t>Фронтальный опрос</a:t>
            </a:r>
          </a:p>
        </p:txBody>
      </p:sp>
      <p:sp>
        <p:nvSpPr>
          <p:cNvPr id="3" name="Объект 2"/>
          <p:cNvSpPr>
            <a:spLocks noGrp="1"/>
          </p:cNvSpPr>
          <p:nvPr>
            <p:ph idx="1"/>
          </p:nvPr>
        </p:nvSpPr>
        <p:spPr>
          <a:xfrm>
            <a:off x="1403649" y="1412776"/>
            <a:ext cx="7130752" cy="4498446"/>
          </a:xfrm>
        </p:spPr>
        <p:txBody>
          <a:bodyPr>
            <a:normAutofit/>
          </a:bodyPr>
          <a:lstStyle/>
          <a:p>
            <a:r>
              <a:rPr lang="ru-RU" sz="2000" dirty="0"/>
              <a:t>Какие условия должен создать работодатель при приеме на работу?</a:t>
            </a:r>
          </a:p>
          <a:p>
            <a:r>
              <a:rPr lang="ru-RU" sz="2000" dirty="0"/>
              <a:t>Какие документы должен предъявить инвалид работодателю при приеме на работу?</a:t>
            </a:r>
          </a:p>
          <a:p>
            <a:r>
              <a:rPr lang="ru-RU" sz="2000" dirty="0"/>
              <a:t>Какие льготы предусмотрены для работников-инвалидов?</a:t>
            </a:r>
          </a:p>
          <a:p>
            <a:r>
              <a:rPr lang="ru-RU" sz="2000" dirty="0"/>
              <a:t>Перечислите виды отпусков, предусмотренные для работающих инвалидов.</a:t>
            </a:r>
          </a:p>
          <a:p>
            <a:r>
              <a:rPr lang="ru-RU" sz="2000" dirty="0"/>
              <a:t>Какая ответственность грозит работодателю за невыполнение индивидуальной программы реабилитации?</a:t>
            </a:r>
          </a:p>
        </p:txBody>
      </p:sp>
    </p:spTree>
    <p:extLst>
      <p:ext uri="{BB962C8B-B14F-4D97-AF65-F5344CB8AC3E}">
        <p14:creationId xmlns:p14="http://schemas.microsoft.com/office/powerpoint/2010/main" val="100480893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solidFill>
                  <a:srgbClr val="FF0000"/>
                </a:solidFill>
              </a:rPr>
              <a:t>Домашнее задание</a:t>
            </a:r>
          </a:p>
        </p:txBody>
      </p:sp>
      <p:sp>
        <p:nvSpPr>
          <p:cNvPr id="3" name="Объект 2"/>
          <p:cNvSpPr>
            <a:spLocks noGrp="1"/>
          </p:cNvSpPr>
          <p:nvPr>
            <p:ph idx="1"/>
          </p:nvPr>
        </p:nvSpPr>
        <p:spPr/>
        <p:txBody>
          <a:bodyPr>
            <a:normAutofit/>
          </a:bodyPr>
          <a:lstStyle/>
          <a:p>
            <a:r>
              <a:rPr lang="ru-RU" sz="2400" dirty="0"/>
              <a:t>Внимательно прочитайте статьи 96, 99, 113 ТК РФ.</a:t>
            </a:r>
          </a:p>
          <a:p>
            <a:r>
              <a:rPr lang="ru-RU" sz="2400" dirty="0"/>
              <a:t>Ответьте на вопрос: Какие правила должен соблюдать работодатель при привлечении инвалида к сверхурочной работе, работе в выходные, в праздничные дни и в ночное время?</a:t>
            </a:r>
          </a:p>
        </p:txBody>
      </p:sp>
    </p:spTree>
    <p:extLst>
      <p:ext uri="{BB962C8B-B14F-4D97-AF65-F5344CB8AC3E}">
        <p14:creationId xmlns:p14="http://schemas.microsoft.com/office/powerpoint/2010/main" val="25056671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19673" y="1196752"/>
            <a:ext cx="6914728" cy="2346610"/>
          </a:xfrm>
        </p:spPr>
        <p:txBody>
          <a:bodyPr>
            <a:normAutofit fontScale="90000"/>
          </a:bodyPr>
          <a:lstStyle/>
          <a:p>
            <a:br>
              <a:rPr lang="ru-RU" altLang="ru-RU" dirty="0"/>
            </a:br>
            <a:r>
              <a:rPr lang="ru-RU" altLang="ru-RU" b="1" dirty="0"/>
              <a:t>Специальные условия для эффективной работы инвалидов</a:t>
            </a:r>
            <a:br>
              <a:rPr lang="ru-RU" altLang="ru-RU" dirty="0"/>
            </a:br>
            <a:endParaRPr lang="ru-RU" dirty="0"/>
          </a:p>
        </p:txBody>
      </p:sp>
    </p:spTree>
    <p:extLst>
      <p:ext uri="{BB962C8B-B14F-4D97-AF65-F5344CB8AC3E}">
        <p14:creationId xmlns:p14="http://schemas.microsoft.com/office/powerpoint/2010/main" val="12337509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96" y="1124743"/>
            <a:ext cx="7776972" cy="1084125"/>
          </a:xfrm>
        </p:spPr>
        <p:txBody>
          <a:bodyPr>
            <a:normAutofit fontScale="90000"/>
          </a:bodyPr>
          <a:lstStyle/>
          <a:p>
            <a:pPr algn="ctr" eaLnBrk="1" hangingPunct="1">
              <a:defRPr/>
            </a:pPr>
            <a:br>
              <a:rPr lang="ru-RU" altLang="ru-RU" sz="3600" b="1" dirty="0"/>
            </a:br>
            <a:br>
              <a:rPr lang="ru-RU" altLang="ru-RU" sz="3600" b="1" dirty="0"/>
            </a:br>
            <a:br>
              <a:rPr lang="ru-RU" altLang="ru-RU" sz="3600" b="1" dirty="0"/>
            </a:br>
            <a:r>
              <a:rPr lang="ru-RU" altLang="ru-RU" sz="3600" b="1" dirty="0">
                <a:solidFill>
                  <a:schemeClr val="accent2">
                    <a:lumMod val="50000"/>
                  </a:schemeClr>
                </a:solidFill>
              </a:rPr>
              <a:t>1.1. Незрячие и слабовидящие</a:t>
            </a:r>
            <a:br>
              <a:rPr lang="ru-RU" altLang="ru-RU" sz="3600" b="1" dirty="0"/>
            </a:br>
            <a:br>
              <a:rPr lang="ru-RU" altLang="ru-RU" sz="3600" b="1" dirty="0"/>
            </a:br>
            <a:endParaRPr lang="ru-RU" altLang="ru-RU" sz="3600" dirty="0"/>
          </a:p>
        </p:txBody>
      </p:sp>
      <p:sp>
        <p:nvSpPr>
          <p:cNvPr id="8195" name="Объект 2"/>
          <p:cNvSpPr>
            <a:spLocks noGrp="1"/>
          </p:cNvSpPr>
          <p:nvPr>
            <p:ph idx="1"/>
          </p:nvPr>
        </p:nvSpPr>
        <p:spPr/>
        <p:txBody>
          <a:bodyPr>
            <a:normAutofit/>
          </a:bodyPr>
          <a:lstStyle/>
          <a:p>
            <a:pPr marL="0" indent="0" eaLnBrk="1" hangingPunct="1">
              <a:lnSpc>
                <a:spcPct val="80000"/>
              </a:lnSpc>
              <a:buFont typeface="Wingdings 2" panose="05020102010507070707" pitchFamily="18" charset="2"/>
              <a:buNone/>
            </a:pPr>
            <a:endParaRPr lang="ru-RU" altLang="ru-RU" sz="2000" dirty="0"/>
          </a:p>
          <a:p>
            <a:pPr marL="0" indent="0" eaLnBrk="1" hangingPunct="1">
              <a:lnSpc>
                <a:spcPct val="80000"/>
              </a:lnSpc>
            </a:pPr>
            <a:endParaRPr lang="ru-RU" altLang="ru-RU" sz="2000" dirty="0"/>
          </a:p>
        </p:txBody>
      </p:sp>
      <p:sp>
        <p:nvSpPr>
          <p:cNvPr id="3" name="Текст 2"/>
          <p:cNvSpPr>
            <a:spLocks noGrp="1"/>
          </p:cNvSpPr>
          <p:nvPr>
            <p:ph type="body" sz="half" idx="2"/>
          </p:nvPr>
        </p:nvSpPr>
        <p:spPr>
          <a:xfrm>
            <a:off x="1043608" y="1787949"/>
            <a:ext cx="3528391" cy="4073103"/>
          </a:xfrm>
        </p:spPr>
        <p:txBody>
          <a:bodyPr>
            <a:normAutofit fontScale="92500" lnSpcReduction="20000"/>
          </a:bodyPr>
          <a:lstStyle/>
          <a:p>
            <a:r>
              <a:rPr lang="ru-RU" b="1" i="1" dirty="0"/>
              <a:t>Александр Новиков,</a:t>
            </a:r>
            <a:r>
              <a:rPr lang="ru-RU" dirty="0"/>
              <a:t> незрячий, сотрудник Государственного историко-архитектурного, художественного и ландшафтного музея-заповедника «Царицыно»</a:t>
            </a:r>
            <a:endParaRPr lang="ru-RU" sz="1800" i="1" dirty="0"/>
          </a:p>
          <a:p>
            <a:r>
              <a:rPr lang="ru-RU" sz="1800" b="1" i="1" dirty="0"/>
              <a:t>Для успешной работы мне нужен только стол с компьютером и программой экранного доступа. Также, в начале работы мне требовалось обучение и адаптация в ориентировании на местности по дороге на работу. Но теперь после трехнедельного периода я могу самостоятельно проделывать этот путь каждый рабочий день.</a:t>
            </a:r>
            <a:endParaRPr lang="ru-RU" sz="1800" b="1" dirty="0"/>
          </a:p>
          <a:p>
            <a:endParaRPr lang="ru-RU" dirty="0"/>
          </a:p>
        </p:txBody>
      </p:sp>
      <p:grpSp>
        <p:nvGrpSpPr>
          <p:cNvPr id="5" name="Group 40425"/>
          <p:cNvGrpSpPr/>
          <p:nvPr/>
        </p:nvGrpSpPr>
        <p:grpSpPr>
          <a:xfrm>
            <a:off x="4313603" y="1556792"/>
            <a:ext cx="4506977" cy="9373376"/>
            <a:chOff x="0" y="0"/>
            <a:chExt cx="2214732" cy="6812446"/>
          </a:xfrm>
        </p:grpSpPr>
        <p:sp>
          <p:nvSpPr>
            <p:cNvPr id="6" name="Shape 1959"/>
            <p:cNvSpPr/>
            <p:nvPr/>
          </p:nvSpPr>
          <p:spPr>
            <a:xfrm>
              <a:off x="0" y="306012"/>
              <a:ext cx="1944007" cy="2442604"/>
            </a:xfrm>
            <a:custGeom>
              <a:avLst/>
              <a:gdLst/>
              <a:ahLst/>
              <a:cxnLst/>
              <a:rect l="0" t="0" r="0" b="0"/>
              <a:pathLst>
                <a:path w="1944007" h="2442604">
                  <a:moveTo>
                    <a:pt x="0" y="0"/>
                  </a:moveTo>
                  <a:lnTo>
                    <a:pt x="1791340" y="0"/>
                  </a:lnTo>
                  <a:cubicBezTo>
                    <a:pt x="1944007" y="0"/>
                    <a:pt x="1944007" y="152667"/>
                    <a:pt x="1944007" y="152667"/>
                  </a:cubicBezTo>
                  <a:lnTo>
                    <a:pt x="1944007" y="2289937"/>
                  </a:lnTo>
                  <a:cubicBezTo>
                    <a:pt x="1944007" y="2442604"/>
                    <a:pt x="1791340" y="2442604"/>
                    <a:pt x="1791340" y="2442604"/>
                  </a:cubicBezTo>
                  <a:lnTo>
                    <a:pt x="0" y="2442604"/>
                  </a:lnTo>
                  <a:lnTo>
                    <a:pt x="0" y="0"/>
                  </a:lnTo>
                  <a:close/>
                </a:path>
              </a:pathLst>
            </a:custGeom>
            <a:solidFill>
              <a:srgbClr val="AED7CE"/>
            </a:solidFill>
            <a:ln w="0" cap="flat">
              <a:noFill/>
              <a:miter lim="127000"/>
            </a:ln>
            <a:effectLst/>
          </p:spPr>
          <p:txBody>
            <a:bodyPr/>
            <a:lstStyle/>
            <a:p>
              <a:endParaRPr lang="ru-RU"/>
            </a:p>
          </p:txBody>
        </p:sp>
        <p:pic>
          <p:nvPicPr>
            <p:cNvPr id="8" name="Picture 1962"/>
            <p:cNvPicPr/>
            <p:nvPr/>
          </p:nvPicPr>
          <p:blipFill>
            <a:blip r:embed="rId2"/>
            <a:stretch>
              <a:fillRect/>
            </a:stretch>
          </p:blipFill>
          <p:spPr>
            <a:xfrm>
              <a:off x="221809" y="443406"/>
              <a:ext cx="1790058" cy="2454111"/>
            </a:xfrm>
            <a:prstGeom prst="rect">
              <a:avLst/>
            </a:prstGeom>
          </p:spPr>
        </p:pic>
        <p:sp>
          <p:nvSpPr>
            <p:cNvPr id="9" name="Shape 1963"/>
            <p:cNvSpPr/>
            <p:nvPr/>
          </p:nvSpPr>
          <p:spPr>
            <a:xfrm>
              <a:off x="365383" y="443406"/>
              <a:ext cx="1849349" cy="2154085"/>
            </a:xfrm>
            <a:custGeom>
              <a:avLst/>
              <a:gdLst/>
              <a:ahLst/>
              <a:cxnLst/>
              <a:rect l="0" t="0" r="0" b="0"/>
              <a:pathLst>
                <a:path w="1849349" h="2154085">
                  <a:moveTo>
                    <a:pt x="152667" y="0"/>
                  </a:moveTo>
                  <a:cubicBezTo>
                    <a:pt x="152667" y="0"/>
                    <a:pt x="0" y="0"/>
                    <a:pt x="0" y="152667"/>
                  </a:cubicBezTo>
                  <a:lnTo>
                    <a:pt x="0" y="2001418"/>
                  </a:lnTo>
                  <a:cubicBezTo>
                    <a:pt x="0" y="2001418"/>
                    <a:pt x="0" y="2154085"/>
                    <a:pt x="152667" y="2154085"/>
                  </a:cubicBezTo>
                  <a:lnTo>
                    <a:pt x="1696695" y="2154085"/>
                  </a:lnTo>
                  <a:cubicBezTo>
                    <a:pt x="1696695" y="2154085"/>
                    <a:pt x="1849349" y="2154085"/>
                    <a:pt x="1849349" y="2001418"/>
                  </a:cubicBezTo>
                  <a:lnTo>
                    <a:pt x="1849349" y="152667"/>
                  </a:lnTo>
                  <a:cubicBezTo>
                    <a:pt x="1849349" y="152667"/>
                    <a:pt x="1849349" y="0"/>
                    <a:pt x="1696695" y="0"/>
                  </a:cubicBezTo>
                  <a:lnTo>
                    <a:pt x="152667" y="0"/>
                  </a:lnTo>
                  <a:close/>
                </a:path>
              </a:pathLst>
            </a:custGeom>
            <a:noFill/>
            <a:ln w="10770" cap="flat" cmpd="sng" algn="ctr">
              <a:solidFill>
                <a:srgbClr val="FFFEFD"/>
              </a:solidFill>
              <a:prstDash val="solid"/>
              <a:miter lim="100000"/>
            </a:ln>
            <a:effectLst/>
          </p:spPr>
          <p:txBody>
            <a:bodyPr/>
            <a:lstStyle/>
            <a:p>
              <a:endParaRPr lang="ru-RU"/>
            </a:p>
          </p:txBody>
        </p:sp>
        <p:sp>
          <p:nvSpPr>
            <p:cNvPr id="11" name="Shape 1966"/>
            <p:cNvSpPr/>
            <p:nvPr/>
          </p:nvSpPr>
          <p:spPr>
            <a:xfrm>
              <a:off x="365383" y="4169406"/>
              <a:ext cx="1849349" cy="2154085"/>
            </a:xfrm>
            <a:custGeom>
              <a:avLst/>
              <a:gdLst/>
              <a:ahLst/>
              <a:cxnLst/>
              <a:rect l="0" t="0" r="0" b="0"/>
              <a:pathLst>
                <a:path w="1849349" h="2154085">
                  <a:moveTo>
                    <a:pt x="152667" y="0"/>
                  </a:moveTo>
                  <a:cubicBezTo>
                    <a:pt x="152667" y="0"/>
                    <a:pt x="0" y="0"/>
                    <a:pt x="0" y="152667"/>
                  </a:cubicBezTo>
                  <a:lnTo>
                    <a:pt x="0" y="2001419"/>
                  </a:lnTo>
                  <a:cubicBezTo>
                    <a:pt x="0" y="2001419"/>
                    <a:pt x="0" y="2154085"/>
                    <a:pt x="152667" y="2154085"/>
                  </a:cubicBezTo>
                  <a:lnTo>
                    <a:pt x="1696695" y="2154085"/>
                  </a:lnTo>
                  <a:cubicBezTo>
                    <a:pt x="1696695" y="2154085"/>
                    <a:pt x="1849349" y="2154085"/>
                    <a:pt x="1849349" y="2001419"/>
                  </a:cubicBezTo>
                  <a:lnTo>
                    <a:pt x="1849349" y="152667"/>
                  </a:lnTo>
                  <a:cubicBezTo>
                    <a:pt x="1849349" y="152667"/>
                    <a:pt x="1849349" y="0"/>
                    <a:pt x="1696695" y="0"/>
                  </a:cubicBezTo>
                  <a:lnTo>
                    <a:pt x="152667" y="0"/>
                  </a:lnTo>
                  <a:close/>
                </a:path>
              </a:pathLst>
            </a:custGeom>
            <a:noFill/>
            <a:ln w="10770" cap="flat" cmpd="sng" algn="ctr">
              <a:solidFill>
                <a:srgbClr val="FFFEFD"/>
              </a:solidFill>
              <a:prstDash val="solid"/>
              <a:miter lim="100000"/>
            </a:ln>
            <a:effectLst/>
          </p:spPr>
          <p:txBody>
            <a:bodyPr/>
            <a:lstStyle/>
            <a:p>
              <a:endParaRPr lang="ru-RU"/>
            </a:p>
          </p:txBody>
        </p:sp>
        <p:sp>
          <p:nvSpPr>
            <p:cNvPr id="12" name="Shape 43564"/>
            <p:cNvSpPr/>
            <p:nvPr/>
          </p:nvSpPr>
          <p:spPr>
            <a:xfrm>
              <a:off x="13" y="0"/>
              <a:ext cx="107988" cy="6812446"/>
            </a:xfrm>
            <a:custGeom>
              <a:avLst/>
              <a:gdLst/>
              <a:ahLst/>
              <a:cxnLst/>
              <a:rect l="0" t="0" r="0" b="0"/>
              <a:pathLst>
                <a:path w="107988" h="6812446">
                  <a:moveTo>
                    <a:pt x="0" y="0"/>
                  </a:moveTo>
                  <a:lnTo>
                    <a:pt x="107988" y="0"/>
                  </a:lnTo>
                  <a:lnTo>
                    <a:pt x="107988" y="6812446"/>
                  </a:lnTo>
                  <a:lnTo>
                    <a:pt x="0" y="6812446"/>
                  </a:lnTo>
                  <a:lnTo>
                    <a:pt x="0" y="0"/>
                  </a:lnTo>
                </a:path>
              </a:pathLst>
            </a:custGeom>
            <a:solidFill>
              <a:srgbClr val="FFFEFD"/>
            </a:solidFill>
            <a:ln w="0" cap="flat">
              <a:noFill/>
              <a:miter lim="127000"/>
            </a:ln>
            <a:effectLst/>
          </p:spPr>
          <p:txBody>
            <a:bodyPr/>
            <a:lstStyle/>
            <a:p>
              <a:endParaRPr lang="ru-RU"/>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endParaRPr lang="ru-RU"/>
          </a:p>
        </p:txBody>
      </p:sp>
      <p:sp>
        <p:nvSpPr>
          <p:cNvPr id="5" name="Текст 4"/>
          <p:cNvSpPr>
            <a:spLocks noGrp="1"/>
          </p:cNvSpPr>
          <p:nvPr>
            <p:ph type="body" sz="half" idx="2"/>
          </p:nvPr>
        </p:nvSpPr>
        <p:spPr>
          <a:xfrm>
            <a:off x="899592" y="1340768"/>
            <a:ext cx="3672407" cy="4520281"/>
          </a:xfrm>
        </p:spPr>
        <p:txBody>
          <a:bodyPr/>
          <a:lstStyle/>
          <a:p>
            <a:r>
              <a:rPr lang="ru-RU" b="1" i="1" dirty="0"/>
              <a:t>Юлия Бажанова, </a:t>
            </a:r>
            <a:r>
              <a:rPr lang="ru-RU" dirty="0"/>
              <a:t>слабовидящая, юрист страховой компании «МАКС»</a:t>
            </a:r>
          </a:p>
          <a:p>
            <a:r>
              <a:rPr lang="ru-RU" sz="2400" b="1" i="1" dirty="0"/>
              <a:t>Я ношу с собою обычную лупу и через нее читаю текст на мониторе, больше никаких условий на рабочем месте для меня не создавали и, в общем-то, они мне не требуются.</a:t>
            </a:r>
            <a:endParaRPr lang="ru-RU" sz="2400" b="1" dirty="0"/>
          </a:p>
          <a:p>
            <a:endParaRPr lang="ru-RU" dirty="0"/>
          </a:p>
          <a:p>
            <a:endParaRPr lang="ru-RU" dirty="0"/>
          </a:p>
          <a:p>
            <a:endParaRPr lang="ru-RU" dirty="0"/>
          </a:p>
        </p:txBody>
      </p:sp>
      <p:grpSp>
        <p:nvGrpSpPr>
          <p:cNvPr id="15" name="Group 40425"/>
          <p:cNvGrpSpPr/>
          <p:nvPr/>
        </p:nvGrpSpPr>
        <p:grpSpPr>
          <a:xfrm>
            <a:off x="4860045" y="-2403648"/>
            <a:ext cx="3528379" cy="7848872"/>
            <a:chOff x="13" y="0"/>
            <a:chExt cx="3163017" cy="7361181"/>
          </a:xfrm>
        </p:grpSpPr>
        <p:sp>
          <p:nvSpPr>
            <p:cNvPr id="19" name="Shape 1963"/>
            <p:cNvSpPr/>
            <p:nvPr/>
          </p:nvSpPr>
          <p:spPr>
            <a:xfrm>
              <a:off x="365383" y="443406"/>
              <a:ext cx="1849349" cy="2154085"/>
            </a:xfrm>
            <a:custGeom>
              <a:avLst/>
              <a:gdLst/>
              <a:ahLst/>
              <a:cxnLst/>
              <a:rect l="0" t="0" r="0" b="0"/>
              <a:pathLst>
                <a:path w="1849349" h="2154085">
                  <a:moveTo>
                    <a:pt x="152667" y="0"/>
                  </a:moveTo>
                  <a:cubicBezTo>
                    <a:pt x="152667" y="0"/>
                    <a:pt x="0" y="0"/>
                    <a:pt x="0" y="152667"/>
                  </a:cubicBezTo>
                  <a:lnTo>
                    <a:pt x="0" y="2001418"/>
                  </a:lnTo>
                  <a:cubicBezTo>
                    <a:pt x="0" y="2001418"/>
                    <a:pt x="0" y="2154085"/>
                    <a:pt x="152667" y="2154085"/>
                  </a:cubicBezTo>
                  <a:lnTo>
                    <a:pt x="1696695" y="2154085"/>
                  </a:lnTo>
                  <a:cubicBezTo>
                    <a:pt x="1696695" y="2154085"/>
                    <a:pt x="1849349" y="2154085"/>
                    <a:pt x="1849349" y="2001418"/>
                  </a:cubicBezTo>
                  <a:lnTo>
                    <a:pt x="1849349" y="152667"/>
                  </a:lnTo>
                  <a:cubicBezTo>
                    <a:pt x="1849349" y="152667"/>
                    <a:pt x="1849349" y="0"/>
                    <a:pt x="1696695" y="0"/>
                  </a:cubicBezTo>
                  <a:lnTo>
                    <a:pt x="152667" y="0"/>
                  </a:lnTo>
                  <a:close/>
                </a:path>
              </a:pathLst>
            </a:custGeom>
            <a:noFill/>
            <a:ln w="10770" cap="flat" cmpd="sng" algn="ctr">
              <a:solidFill>
                <a:srgbClr val="FFFEFD"/>
              </a:solidFill>
              <a:prstDash val="solid"/>
              <a:miter lim="100000"/>
            </a:ln>
            <a:effectLst/>
          </p:spPr>
          <p:txBody>
            <a:bodyPr/>
            <a:lstStyle/>
            <a:p>
              <a:endParaRPr lang="ru-RU"/>
            </a:p>
          </p:txBody>
        </p:sp>
        <p:pic>
          <p:nvPicPr>
            <p:cNvPr id="20" name="Picture 1965"/>
            <p:cNvPicPr/>
            <p:nvPr/>
          </p:nvPicPr>
          <p:blipFill>
            <a:blip r:embed="rId2"/>
            <a:stretch>
              <a:fillRect/>
            </a:stretch>
          </p:blipFill>
          <p:spPr>
            <a:xfrm>
              <a:off x="13" y="3753530"/>
              <a:ext cx="3163017" cy="3607651"/>
            </a:xfrm>
            <a:prstGeom prst="rect">
              <a:avLst/>
            </a:prstGeom>
          </p:spPr>
        </p:pic>
        <p:sp>
          <p:nvSpPr>
            <p:cNvPr id="21" name="Shape 1966"/>
            <p:cNvSpPr/>
            <p:nvPr/>
          </p:nvSpPr>
          <p:spPr>
            <a:xfrm>
              <a:off x="365383" y="4169406"/>
              <a:ext cx="1849349" cy="2154085"/>
            </a:xfrm>
            <a:custGeom>
              <a:avLst/>
              <a:gdLst/>
              <a:ahLst/>
              <a:cxnLst/>
              <a:rect l="0" t="0" r="0" b="0"/>
              <a:pathLst>
                <a:path w="1849349" h="2154085">
                  <a:moveTo>
                    <a:pt x="152667" y="0"/>
                  </a:moveTo>
                  <a:cubicBezTo>
                    <a:pt x="152667" y="0"/>
                    <a:pt x="0" y="0"/>
                    <a:pt x="0" y="152667"/>
                  </a:cubicBezTo>
                  <a:lnTo>
                    <a:pt x="0" y="2001419"/>
                  </a:lnTo>
                  <a:cubicBezTo>
                    <a:pt x="0" y="2001419"/>
                    <a:pt x="0" y="2154085"/>
                    <a:pt x="152667" y="2154085"/>
                  </a:cubicBezTo>
                  <a:lnTo>
                    <a:pt x="1696695" y="2154085"/>
                  </a:lnTo>
                  <a:cubicBezTo>
                    <a:pt x="1696695" y="2154085"/>
                    <a:pt x="1849349" y="2154085"/>
                    <a:pt x="1849349" y="2001419"/>
                  </a:cubicBezTo>
                  <a:lnTo>
                    <a:pt x="1849349" y="152667"/>
                  </a:lnTo>
                  <a:cubicBezTo>
                    <a:pt x="1849349" y="152667"/>
                    <a:pt x="1849349" y="0"/>
                    <a:pt x="1696695" y="0"/>
                  </a:cubicBezTo>
                  <a:lnTo>
                    <a:pt x="152667" y="0"/>
                  </a:lnTo>
                  <a:close/>
                </a:path>
              </a:pathLst>
            </a:custGeom>
            <a:noFill/>
            <a:ln w="10770" cap="flat" cmpd="sng" algn="ctr">
              <a:solidFill>
                <a:srgbClr val="FFFEFD"/>
              </a:solidFill>
              <a:prstDash val="solid"/>
              <a:miter lim="100000"/>
            </a:ln>
            <a:effectLst/>
          </p:spPr>
          <p:txBody>
            <a:bodyPr/>
            <a:lstStyle/>
            <a:p>
              <a:endParaRPr lang="ru-RU"/>
            </a:p>
          </p:txBody>
        </p:sp>
        <p:sp>
          <p:nvSpPr>
            <p:cNvPr id="22" name="Shape 43564"/>
            <p:cNvSpPr/>
            <p:nvPr/>
          </p:nvSpPr>
          <p:spPr>
            <a:xfrm>
              <a:off x="13" y="0"/>
              <a:ext cx="107988" cy="6812446"/>
            </a:xfrm>
            <a:custGeom>
              <a:avLst/>
              <a:gdLst/>
              <a:ahLst/>
              <a:cxnLst/>
              <a:rect l="0" t="0" r="0" b="0"/>
              <a:pathLst>
                <a:path w="107988" h="6812446">
                  <a:moveTo>
                    <a:pt x="0" y="0"/>
                  </a:moveTo>
                  <a:lnTo>
                    <a:pt x="107988" y="0"/>
                  </a:lnTo>
                  <a:lnTo>
                    <a:pt x="107988" y="6812446"/>
                  </a:lnTo>
                  <a:lnTo>
                    <a:pt x="0" y="6812446"/>
                  </a:lnTo>
                  <a:lnTo>
                    <a:pt x="0" y="0"/>
                  </a:lnTo>
                </a:path>
              </a:pathLst>
            </a:custGeom>
            <a:solidFill>
              <a:srgbClr val="FFFEFD"/>
            </a:solidFill>
            <a:ln w="0" cap="flat">
              <a:noFill/>
              <a:miter lim="127000"/>
            </a:ln>
            <a:effectLst/>
          </p:spPr>
          <p:txBody>
            <a:bodyPr/>
            <a:lstStyle/>
            <a:p>
              <a:endParaRPr lang="ru-RU"/>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03448"/>
            <a:ext cx="7058744" cy="1800200"/>
          </a:xfrm>
        </p:spPr>
        <p:txBody>
          <a:bodyPr>
            <a:normAutofit/>
          </a:bodyPr>
          <a:lstStyle/>
          <a:p>
            <a:pPr algn="ctr"/>
            <a:r>
              <a:rPr lang="ru-RU" sz="2800" b="1" dirty="0">
                <a:solidFill>
                  <a:schemeClr val="accent2">
                    <a:lumMod val="50000"/>
                  </a:schemeClr>
                </a:solidFill>
              </a:rPr>
              <a:t>1.2. </a:t>
            </a:r>
            <a:r>
              <a:rPr lang="ru-RU" sz="2800" b="1" dirty="0" err="1">
                <a:solidFill>
                  <a:schemeClr val="accent2">
                    <a:lumMod val="50000"/>
                  </a:schemeClr>
                </a:solidFill>
              </a:rPr>
              <a:t>Неслышащие</a:t>
            </a:r>
            <a:r>
              <a:rPr lang="ru-RU" sz="2800" b="1" dirty="0">
                <a:solidFill>
                  <a:schemeClr val="accent2">
                    <a:lumMod val="50000"/>
                  </a:schemeClr>
                </a:solidFill>
              </a:rPr>
              <a:t> и слабослышащие</a:t>
            </a:r>
          </a:p>
        </p:txBody>
      </p:sp>
      <p:sp>
        <p:nvSpPr>
          <p:cNvPr id="6" name="Текст 5"/>
          <p:cNvSpPr>
            <a:spLocks noGrp="1"/>
          </p:cNvSpPr>
          <p:nvPr>
            <p:ph type="body" sz="half" idx="2"/>
          </p:nvPr>
        </p:nvSpPr>
        <p:spPr>
          <a:xfrm>
            <a:off x="1403648" y="1598613"/>
            <a:ext cx="3168351" cy="4262436"/>
          </a:xfrm>
        </p:spPr>
        <p:txBody>
          <a:bodyPr/>
          <a:lstStyle/>
          <a:p>
            <a:r>
              <a:rPr lang="ru-RU" b="1" i="1" dirty="0"/>
              <a:t>Новиков Павел, </a:t>
            </a:r>
            <a:endParaRPr lang="ru-RU" dirty="0"/>
          </a:p>
          <a:p>
            <a:r>
              <a:rPr lang="ru-RU" dirty="0" err="1"/>
              <a:t>слабослышаший</a:t>
            </a:r>
            <a:r>
              <a:rPr lang="ru-RU" dirty="0"/>
              <a:t>, сотрудник компании SAP</a:t>
            </a:r>
          </a:p>
          <a:p>
            <a:r>
              <a:rPr lang="ru-RU" i="1" dirty="0"/>
              <a:t>В принципе мне не нужно на рабочем месте никаких специальных условий, и сложностей в вопросах коммуникации с коллегами не возникает. Могу вспомнить некоторые сложности, когда на одном из собеседований мне пришлось общаться посредством громкой телефонной связи с руководителями компании из Германии, и мне это было сложно, так как я не мог читать собеседника по губам.</a:t>
            </a:r>
            <a:endParaRPr lang="ru-RU" dirty="0"/>
          </a:p>
          <a:p>
            <a:endParaRPr lang="ru-RU" dirty="0"/>
          </a:p>
          <a:p>
            <a:endParaRPr lang="ru-RU" dirty="0"/>
          </a:p>
        </p:txBody>
      </p:sp>
      <p:pic>
        <p:nvPicPr>
          <p:cNvPr id="9" name="Picture 2181"/>
          <p:cNvPicPr>
            <a:picLocks noGrp="1"/>
          </p:cNvPicPr>
          <p:nvPr>
            <p:ph idx="1"/>
          </p:nvPr>
        </p:nvPicPr>
        <p:blipFill>
          <a:blip r:embed="rId2"/>
          <a:stretch>
            <a:fillRect/>
          </a:stretch>
        </p:blipFill>
        <p:spPr>
          <a:xfrm>
            <a:off x="4852767" y="1700213"/>
            <a:ext cx="3572316" cy="4160837"/>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03648" y="1412776"/>
            <a:ext cx="3168351" cy="4448273"/>
          </a:xfrm>
        </p:spPr>
        <p:txBody>
          <a:bodyPr/>
          <a:lstStyle/>
          <a:p>
            <a:r>
              <a:rPr lang="ru-RU" b="1" i="1" dirty="0"/>
              <a:t>Сухарева Ксения, </a:t>
            </a:r>
            <a:endParaRPr lang="ru-RU" dirty="0"/>
          </a:p>
          <a:p>
            <a:r>
              <a:rPr lang="ru-RU" dirty="0"/>
              <a:t>HR координатор компания </a:t>
            </a:r>
            <a:r>
              <a:rPr lang="ru-RU" dirty="0" err="1"/>
              <a:t>VivaK</a:t>
            </a:r>
            <a:endParaRPr lang="ru-RU" dirty="0"/>
          </a:p>
          <a:p>
            <a:r>
              <a:rPr lang="ru-RU" dirty="0"/>
              <a:t> </a:t>
            </a:r>
            <a:r>
              <a:rPr lang="ru-RU" sz="2000" b="1" i="1" dirty="0"/>
              <a:t>У нас в компании работают несколько ребят с инвалидностью. Для них нам не потребовалось организовывать специальные рабочие места, мы лишь использовали те ресурсы, что уже имели.</a:t>
            </a:r>
            <a:endParaRPr lang="ru-RU" sz="2000" b="1" dirty="0"/>
          </a:p>
          <a:p>
            <a:endParaRPr lang="ru-RU" dirty="0"/>
          </a:p>
        </p:txBody>
      </p:sp>
      <p:pic>
        <p:nvPicPr>
          <p:cNvPr id="5" name="Picture 2240"/>
          <p:cNvPicPr>
            <a:picLocks noGrp="1"/>
          </p:cNvPicPr>
          <p:nvPr>
            <p:ph idx="1"/>
          </p:nvPr>
        </p:nvPicPr>
        <p:blipFill>
          <a:blip r:embed="rId2"/>
          <a:stretch>
            <a:fillRect/>
          </a:stretch>
        </p:blipFill>
        <p:spPr>
          <a:xfrm>
            <a:off x="4932363" y="1542203"/>
            <a:ext cx="3602037" cy="4189519"/>
          </a:xfrm>
          <a:prstGeom prst="rect">
            <a:avLst/>
          </a:prstGeom>
        </p:spPr>
      </p:pic>
    </p:spTree>
    <p:extLst>
      <p:ext uri="{BB962C8B-B14F-4D97-AF65-F5344CB8AC3E}">
        <p14:creationId xmlns:p14="http://schemas.microsoft.com/office/powerpoint/2010/main" val="151807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46088"/>
            <a:ext cx="6842719" cy="976312"/>
          </a:xfrm>
        </p:spPr>
        <p:txBody>
          <a:bodyPr/>
          <a:lstStyle/>
          <a:p>
            <a:pPr algn="ctr"/>
            <a:r>
              <a:rPr lang="ru-RU" b="1" i="1" dirty="0">
                <a:solidFill>
                  <a:schemeClr val="accent2">
                    <a:lumMod val="50000"/>
                  </a:schemeClr>
                </a:solidFill>
              </a:rPr>
              <a:t>1.3. Люди, передвигающиеся на инвалидных колясках</a:t>
            </a:r>
            <a:endParaRPr lang="ru-RU" dirty="0">
              <a:solidFill>
                <a:schemeClr val="accent2">
                  <a:lumMod val="50000"/>
                </a:schemeClr>
              </a:solidFill>
            </a:endParaRPr>
          </a:p>
        </p:txBody>
      </p:sp>
      <p:sp>
        <p:nvSpPr>
          <p:cNvPr id="4" name="Текст 3"/>
          <p:cNvSpPr>
            <a:spLocks noGrp="1"/>
          </p:cNvSpPr>
          <p:nvPr>
            <p:ph type="body" sz="half" idx="2"/>
          </p:nvPr>
        </p:nvSpPr>
        <p:spPr>
          <a:xfrm>
            <a:off x="1331640" y="1598613"/>
            <a:ext cx="3240359" cy="4262436"/>
          </a:xfrm>
        </p:spPr>
        <p:txBody>
          <a:bodyPr>
            <a:normAutofit lnSpcReduction="10000"/>
          </a:bodyPr>
          <a:lstStyle/>
          <a:p>
            <a:r>
              <a:rPr lang="ru-RU" b="1" i="1" dirty="0"/>
              <a:t>Сологуб Александр, </a:t>
            </a:r>
            <a:endParaRPr lang="ru-RU" dirty="0"/>
          </a:p>
          <a:p>
            <a:r>
              <a:rPr lang="ru-RU" dirty="0"/>
              <a:t>проходил трехмесячную стажировку в компании </a:t>
            </a:r>
            <a:r>
              <a:rPr lang="ru-RU" dirty="0" err="1"/>
              <a:t>Siemens</a:t>
            </a:r>
            <a:r>
              <a:rPr lang="ru-RU" dirty="0"/>
              <a:t>, передвигается на коляске</a:t>
            </a:r>
          </a:p>
          <a:p>
            <a:r>
              <a:rPr lang="ru-RU" b="1" i="1" dirty="0"/>
              <a:t>Я проходил стажировку на 4 этаже в офисе компании, и так как офис в целом приспособлен для людей на колясках, никаких специальных условий для меня не создавали. Удобно то, что высоту на всех рабочих столах можно регулировать и на каждом этаже есть доступный туалет. Трудность была только в том, что двери при входе в офисную зону двухстворчатые и приходилось каждый раз просить, чтобы открыли вторую створку, так как иначе проход был слишком узким.</a:t>
            </a:r>
            <a:endParaRPr lang="ru-RU" b="1" dirty="0"/>
          </a:p>
          <a:p>
            <a:endParaRPr lang="ru-RU" dirty="0"/>
          </a:p>
          <a:p>
            <a:endParaRPr lang="ru-RU" dirty="0"/>
          </a:p>
        </p:txBody>
      </p:sp>
      <p:pic>
        <p:nvPicPr>
          <p:cNvPr id="5" name="Picture 2412"/>
          <p:cNvPicPr>
            <a:picLocks noGrp="1"/>
          </p:cNvPicPr>
          <p:nvPr>
            <p:ph idx="1"/>
          </p:nvPr>
        </p:nvPicPr>
        <p:blipFill>
          <a:blip r:embed="rId2"/>
          <a:stretch>
            <a:fillRect/>
          </a:stretch>
        </p:blipFill>
        <p:spPr>
          <a:xfrm>
            <a:off x="4812166" y="1598613"/>
            <a:ext cx="3653517" cy="4262437"/>
          </a:xfrm>
          <a:prstGeom prst="rect">
            <a:avLst/>
          </a:prstGeom>
        </p:spPr>
      </p:pic>
    </p:spTree>
    <p:extLst>
      <p:ext uri="{BB962C8B-B14F-4D97-AF65-F5344CB8AC3E}">
        <p14:creationId xmlns:p14="http://schemas.microsoft.com/office/powerpoint/2010/main" val="365000557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5796136" y="1598613"/>
            <a:ext cx="2736304" cy="3758062"/>
          </a:xfrm>
          <a:prstGeom prst="rect">
            <a:avLst/>
          </a:prstGeom>
        </p:spPr>
      </p:pic>
      <p:sp>
        <p:nvSpPr>
          <p:cNvPr id="4" name="Текст 3"/>
          <p:cNvSpPr>
            <a:spLocks noGrp="1"/>
          </p:cNvSpPr>
          <p:nvPr>
            <p:ph type="body" sz="half" idx="2"/>
          </p:nvPr>
        </p:nvSpPr>
        <p:spPr>
          <a:xfrm>
            <a:off x="1259632" y="1598613"/>
            <a:ext cx="4320480" cy="4262436"/>
          </a:xfrm>
        </p:spPr>
        <p:txBody>
          <a:bodyPr>
            <a:normAutofit fontScale="92500" lnSpcReduction="20000"/>
          </a:bodyPr>
          <a:lstStyle/>
          <a:p>
            <a:r>
              <a:rPr lang="ru-RU" b="1" i="1" dirty="0"/>
              <a:t>Елена Тимакова, </a:t>
            </a:r>
            <a:endParaRPr lang="ru-RU" dirty="0"/>
          </a:p>
          <a:p>
            <a:r>
              <a:rPr lang="ru-RU" dirty="0"/>
              <a:t>HR менеджер компании КПМГ </a:t>
            </a:r>
          </a:p>
          <a:p>
            <a:r>
              <a:rPr lang="ru-RU" b="1" i="1" dirty="0"/>
              <a:t>У нас в организации работают люди с разными формами инвалидности: передвигающиеся на инвалидной коляске, с детским церебральным параличом, по слуху. У нас не было необходимости адаптации рабочих мест с физической точки зрения (хотя всех кандидатов с инвалидностью мы всегда спрашиваем об этом), если не считать неких правил с точки зрения здравого смысла. </a:t>
            </a:r>
          </a:p>
          <a:p>
            <a:r>
              <a:rPr lang="ru-RU" b="1" i="1" dirty="0"/>
              <a:t>В случае с Юрой Сидоровым (сотрудник на инвалидной коляске) мы стараемся не загромождать проходы, полки, где находятся его документы, расположены на низком уровне, на кухне, где он обедает, предусмотрен низкий стол. Единственный случай, когда мы предоставляли дополнительное оборудование сотруднику с инвалидностью, была покупка скамейки под ноги и ортопедической подушки для рабочего стула, и она по стоимости не превышала пяти тысяч рублей</a:t>
            </a:r>
            <a:endParaRPr lang="ru-RU" b="1" dirty="0"/>
          </a:p>
        </p:txBody>
      </p:sp>
    </p:spTree>
    <p:extLst>
      <p:ext uri="{BB962C8B-B14F-4D97-AF65-F5344CB8AC3E}">
        <p14:creationId xmlns:p14="http://schemas.microsoft.com/office/powerpoint/2010/main" val="2304155166"/>
      </p:ext>
    </p:extLst>
  </p:cSld>
  <p:clrMapOvr>
    <a:masterClrMapping/>
  </p:clrMapOvr>
  <p:transition spd="slow">
    <p:fade/>
  </p:transition>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335</TotalTime>
  <Words>1244</Words>
  <Application>Microsoft Office PowerPoint</Application>
  <PresentationFormat>Экран (4:3)</PresentationFormat>
  <Paragraphs>89</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Century Gothic</vt:lpstr>
      <vt:lpstr>Courier New</vt:lpstr>
      <vt:lpstr>Wingdings 2</vt:lpstr>
      <vt:lpstr>Wingdings 3</vt:lpstr>
      <vt:lpstr>Легкий дым</vt:lpstr>
      <vt:lpstr>Тема  Особенности приёма на работу инвалидов. Особенности трудовых отношений  с инвалидами. </vt:lpstr>
      <vt:lpstr>План</vt:lpstr>
      <vt:lpstr> Специальные условия для эффективной работы инвалидов </vt:lpstr>
      <vt:lpstr>   1.1. Незрячие и слабовидящие  </vt:lpstr>
      <vt:lpstr>Презентация PowerPoint</vt:lpstr>
      <vt:lpstr>1.2. Неслышащие и слабослышащие</vt:lpstr>
      <vt:lpstr>Презентация PowerPoint</vt:lpstr>
      <vt:lpstr>1.3. Люди, передвигающиеся на инвалидных колясках</vt:lpstr>
      <vt:lpstr>Презентация PowerPoint</vt:lpstr>
      <vt:lpstr>1.4. Использующие трости, костыли или ходунки, имеющие трудности в передвижении</vt:lpstr>
      <vt:lpstr>Презентация PowerPoint</vt:lpstr>
      <vt:lpstr>Трудоустройство работника с инвалидностью. Документы при трудоустройстве инвалида; </vt:lpstr>
      <vt:lpstr>Трудовой договор с инвалидом</vt:lpstr>
      <vt:lpstr>2.2. Документы при трудоустройстве</vt:lpstr>
      <vt:lpstr>2.3. Сотрудники-инвалиды нуждаются в поддержке государства.</vt:lpstr>
      <vt:lpstr>3. Продолжительность рабочего времени для лиц, имеющих инвалидность</vt:lpstr>
      <vt:lpstr>3.1. Трудовые гарантии и льготы для работающих</vt:lpstr>
      <vt:lpstr>Презентация PowerPoint</vt:lpstr>
      <vt:lpstr>Презентация PowerPoint</vt:lpstr>
      <vt:lpstr>Презентация PowerPoint</vt:lpstr>
      <vt:lpstr>5. Административная ответственность работодателя за нарушения ТК РФ </vt:lpstr>
      <vt:lpstr>Фронтальный опрос</vt:lpstr>
      <vt:lpstr>Домашнее задание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Рабочее время и время отдыха</dc:title>
  <dc:creator>User</dc:creator>
  <cp:lastModifiedBy>elena podzyuban</cp:lastModifiedBy>
  <cp:revision>47</cp:revision>
  <dcterms:created xsi:type="dcterms:W3CDTF">2013-03-31T07:17:16Z</dcterms:created>
  <dcterms:modified xsi:type="dcterms:W3CDTF">2021-10-16T07:33:53Z</dcterms:modified>
</cp:coreProperties>
</file>