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71" r:id="rId3"/>
    <p:sldId id="272" r:id="rId4"/>
    <p:sldId id="273" r:id="rId5"/>
    <p:sldId id="259" r:id="rId6"/>
    <p:sldId id="258" r:id="rId7"/>
    <p:sldId id="274" r:id="rId8"/>
    <p:sldId id="275" r:id="rId9"/>
    <p:sldId id="261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85" autoAdjust="0"/>
    <p:restoredTop sz="94660"/>
  </p:normalViewPr>
  <p:slideViewPr>
    <p:cSldViewPr>
      <p:cViewPr varScale="1">
        <p:scale>
          <a:sx n="70" d="100"/>
          <a:sy n="70" d="100"/>
        </p:scale>
        <p:origin x="-42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06A76-FEDF-4B65-B38A-38A35F5515BD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07253-D381-40F2-99CC-F3C70503413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06A76-FEDF-4B65-B38A-38A35F5515BD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07253-D381-40F2-99CC-F3C7050341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06A76-FEDF-4B65-B38A-38A35F5515BD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07253-D381-40F2-99CC-F3C7050341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06A76-FEDF-4B65-B38A-38A35F5515BD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07253-D381-40F2-99CC-F3C70503413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06A76-FEDF-4B65-B38A-38A35F5515BD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07253-D381-40F2-99CC-F3C7050341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06A76-FEDF-4B65-B38A-38A35F5515BD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07253-D381-40F2-99CC-F3C70503413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06A76-FEDF-4B65-B38A-38A35F5515BD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07253-D381-40F2-99CC-F3C70503413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06A76-FEDF-4B65-B38A-38A35F5515BD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07253-D381-40F2-99CC-F3C7050341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06A76-FEDF-4B65-B38A-38A35F5515BD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07253-D381-40F2-99CC-F3C7050341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06A76-FEDF-4B65-B38A-38A35F5515BD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07253-D381-40F2-99CC-F3C7050341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06A76-FEDF-4B65-B38A-38A35F5515BD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07253-D381-40F2-99CC-F3C70503413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D306A76-FEDF-4B65-B38A-38A35F5515BD}" type="datetimeFigureOut">
              <a:rPr lang="ru-RU" smtClean="0"/>
              <a:pPr/>
              <a:t>19.12.2023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9E07253-D381-40F2-99CC-F3C70503413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3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4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5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259632" y="2708920"/>
            <a:ext cx="6336704" cy="30963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2800" dirty="0" smtClean="0"/>
              <a:t>Презентация урока по дисциплине «Химия»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pPr algn="r"/>
            <a:r>
              <a:rPr lang="ru-RU" sz="2000" dirty="0" smtClean="0"/>
              <a:t>Карабанова Л.В.</a:t>
            </a:r>
            <a:endParaRPr lang="ru-RU" sz="20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1680" y="1052736"/>
            <a:ext cx="6172200" cy="1207606"/>
          </a:xfrm>
        </p:spPr>
        <p:txBody>
          <a:bodyPr/>
          <a:lstStyle/>
          <a:p>
            <a:pPr algn="ctr"/>
            <a:r>
              <a:rPr lang="ru-RU" sz="5800" dirty="0" smtClean="0"/>
              <a:t>Белки</a:t>
            </a:r>
            <a:endParaRPr lang="ru-RU" sz="58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188640"/>
            <a:ext cx="5472608" cy="504056"/>
          </a:xfrm>
        </p:spPr>
        <p:txBody>
          <a:bodyPr/>
          <a:lstStyle/>
          <a:p>
            <a:r>
              <a:rPr lang="ru-RU" sz="3200" dirty="0" smtClean="0">
                <a:effectLst/>
              </a:rPr>
              <a:t>Строение белков</a:t>
            </a:r>
            <a:endParaRPr lang="ru-RU" sz="3200" dirty="0">
              <a:effectLst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1600" y="1700808"/>
            <a:ext cx="7056784" cy="504056"/>
          </a:xfrm>
        </p:spPr>
        <p:txBody>
          <a:bodyPr/>
          <a:lstStyle/>
          <a:p>
            <a:pPr algn="l"/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3113"/>
            <a:ext cx="9144000" cy="608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H:\Новая папка\Новая папка\0007-007-Struktura-belko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" t="11270" r="68809" b="84127"/>
          <a:stretch/>
        </p:blipFill>
        <p:spPr bwMode="auto">
          <a:xfrm>
            <a:off x="251521" y="2132856"/>
            <a:ext cx="576063" cy="2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784" y="2135138"/>
            <a:ext cx="69912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3" y="2132856"/>
            <a:ext cx="576064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420888"/>
            <a:ext cx="8712967" cy="914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744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404664"/>
            <a:ext cx="5472608" cy="720080"/>
          </a:xfrm>
        </p:spPr>
        <p:txBody>
          <a:bodyPr/>
          <a:lstStyle/>
          <a:p>
            <a:r>
              <a:rPr lang="ru-RU" sz="4000" dirty="0" smtClean="0">
                <a:effectLst/>
              </a:rPr>
              <a:t>Строение белков</a:t>
            </a:r>
            <a:endParaRPr lang="ru-RU" sz="4000" dirty="0">
              <a:effectLst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1600" y="1772816"/>
            <a:ext cx="3816424" cy="4320480"/>
          </a:xfrm>
        </p:spPr>
        <p:txBody>
          <a:bodyPr/>
          <a:lstStyle/>
          <a:p>
            <a:pPr algn="l"/>
            <a:r>
              <a:rPr lang="ru-RU" dirty="0" smtClean="0"/>
              <a:t>В молекулах белков аминокислотные остатки повторяются многократно в строгой последовательности. Эта последовательность аминокислотных в </a:t>
            </a:r>
            <a:r>
              <a:rPr lang="ru-RU" sz="2400" b="1" i="1" dirty="0" smtClean="0"/>
              <a:t>линейной</a:t>
            </a:r>
            <a:r>
              <a:rPr lang="ru-RU" dirty="0" smtClean="0"/>
              <a:t> полипептидной цепи называется </a:t>
            </a:r>
            <a:r>
              <a:rPr lang="ru-RU" sz="2400" b="1" i="1" dirty="0" smtClean="0"/>
              <a:t>первичной структурой </a:t>
            </a:r>
            <a:r>
              <a:rPr lang="ru-RU" dirty="0" smtClean="0"/>
              <a:t>белковой молекулы.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9" t="49365" r="73334" b="6350"/>
          <a:stretch/>
        </p:blipFill>
        <p:spPr bwMode="auto">
          <a:xfrm>
            <a:off x="5652120" y="1700808"/>
            <a:ext cx="2160240" cy="4336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698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476672"/>
            <a:ext cx="5995189" cy="680288"/>
          </a:xfrm>
        </p:spPr>
        <p:txBody>
          <a:bodyPr/>
          <a:lstStyle/>
          <a:p>
            <a:r>
              <a:rPr lang="ru-RU" dirty="0" smtClean="0">
                <a:effectLst/>
              </a:rPr>
              <a:t>Строение белков</a:t>
            </a:r>
            <a:endParaRPr lang="ru-RU" dirty="0">
              <a:effectLst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39952" y="1906217"/>
            <a:ext cx="3384376" cy="4320480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Пространственная конфигурация белковой молекулы, напоминающая </a:t>
            </a:r>
            <a:r>
              <a:rPr lang="ru-RU" b="1" dirty="0" smtClean="0"/>
              <a:t>спираль</a:t>
            </a:r>
            <a:r>
              <a:rPr lang="ru-RU" dirty="0" smtClean="0"/>
              <a:t>, образуется благодаря многочисленным водородным связям, которые имеются между группами –СО-  и  -</a:t>
            </a:r>
            <a:r>
              <a:rPr lang="en-US" dirty="0" smtClean="0"/>
              <a:t>NH</a:t>
            </a:r>
            <a:r>
              <a:rPr lang="ru-RU" dirty="0" smtClean="0"/>
              <a:t>-. Такая структура белка называется </a:t>
            </a:r>
            <a:r>
              <a:rPr lang="ru-RU" sz="2400" b="1" i="1" dirty="0" smtClean="0"/>
              <a:t>вторичной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8" t="48730" r="55714" b="2381"/>
          <a:stretch/>
        </p:blipFill>
        <p:spPr bwMode="auto">
          <a:xfrm>
            <a:off x="870450" y="1628800"/>
            <a:ext cx="2211683" cy="457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881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404664"/>
            <a:ext cx="5832648" cy="720080"/>
          </a:xfrm>
        </p:spPr>
        <p:txBody>
          <a:bodyPr/>
          <a:lstStyle/>
          <a:p>
            <a:r>
              <a:rPr lang="ru-RU" sz="4000" dirty="0" smtClean="0">
                <a:effectLst/>
              </a:rPr>
              <a:t>Строение белков</a:t>
            </a:r>
            <a:endParaRPr lang="ru-RU" sz="4000" dirty="0">
              <a:effectLst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5576" y="1340768"/>
            <a:ext cx="4032448" cy="4752528"/>
          </a:xfrm>
        </p:spPr>
        <p:txBody>
          <a:bodyPr>
            <a:normAutofit fontScale="92500"/>
          </a:bodyPr>
          <a:lstStyle/>
          <a:p>
            <a:pPr algn="l"/>
            <a:r>
              <a:rPr lang="ru-RU" dirty="0" smtClean="0"/>
              <a:t>В пространстве закрученная в спираль полипептидная цепь образует третичную структуру белка. Она поддерживается взаимодействием разных функциональных групп полипептидной цепи. Например между атомами серы образуется </a:t>
            </a:r>
            <a:r>
              <a:rPr lang="ru-RU" dirty="0" err="1" smtClean="0"/>
              <a:t>дисульфидный</a:t>
            </a:r>
            <a:r>
              <a:rPr lang="ru-RU" dirty="0" smtClean="0"/>
              <a:t> мостик ( -</a:t>
            </a:r>
            <a:r>
              <a:rPr lang="en-US" dirty="0" smtClean="0"/>
              <a:t>S-S-</a:t>
            </a:r>
            <a:r>
              <a:rPr lang="ru-RU" dirty="0"/>
              <a:t> </a:t>
            </a:r>
            <a:r>
              <a:rPr lang="ru-RU" dirty="0" smtClean="0"/>
              <a:t>), а между карбоксильной группой и аминогруппой может возникнуть солевой мостик. Данная структура обусловливает специфическую биологическую активность белковой молекулы.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53" t="49523" r="33333" b="4604"/>
          <a:stretch/>
        </p:blipFill>
        <p:spPr bwMode="auto">
          <a:xfrm>
            <a:off x="5980112" y="1700808"/>
            <a:ext cx="2672269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467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548680"/>
            <a:ext cx="5966666" cy="576064"/>
          </a:xfrm>
        </p:spPr>
        <p:txBody>
          <a:bodyPr/>
          <a:lstStyle/>
          <a:p>
            <a:r>
              <a:rPr lang="ru-RU" sz="4000" dirty="0" smtClean="0">
                <a:effectLst/>
              </a:rPr>
              <a:t>Строение белков</a:t>
            </a:r>
            <a:endParaRPr lang="ru-RU" sz="4000" dirty="0">
              <a:effectLst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60032" y="1628800"/>
            <a:ext cx="3312368" cy="4536504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Белковые макромолекулы могут соединятся друг с другом, образуя относительно крупные агрегаты. Подобные полимерные образования белков, в которых мономерами являются макромолекулы белка, называются </a:t>
            </a:r>
            <a:r>
              <a:rPr lang="ru-RU" sz="2400" b="1" i="1" dirty="0" smtClean="0"/>
              <a:t>четвертичными структурами. </a:t>
            </a:r>
            <a:r>
              <a:rPr lang="ru-RU" i="1" dirty="0" smtClean="0"/>
              <a:t>Например, молекула гемоглобина.</a:t>
            </a:r>
            <a:endParaRPr lang="ru-RU" i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52" t="49048" r="11548" b="15079"/>
          <a:stretch/>
        </p:blipFill>
        <p:spPr bwMode="auto">
          <a:xfrm>
            <a:off x="683568" y="1772816"/>
            <a:ext cx="3165446" cy="378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2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332656"/>
            <a:ext cx="5400600" cy="576064"/>
          </a:xfrm>
        </p:spPr>
        <p:txBody>
          <a:bodyPr/>
          <a:lstStyle/>
          <a:p>
            <a:r>
              <a:rPr lang="ru-RU" sz="4000" dirty="0" smtClean="0">
                <a:effectLst/>
              </a:rPr>
              <a:t>Свойства белков</a:t>
            </a:r>
            <a:endParaRPr lang="ru-RU" sz="4000" dirty="0">
              <a:effectLst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9632" y="1196752"/>
            <a:ext cx="7056784" cy="4752528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Большинство белков образуют коллоидные растворы, доказательством чего служит способность рассеивать свет.</a:t>
            </a:r>
          </a:p>
          <a:p>
            <a:pPr algn="l"/>
            <a:r>
              <a:rPr lang="ru-RU" dirty="0" smtClean="0"/>
              <a:t>Существуют белки, растворимые в воде и нерастворимые ( например: опорные ткани, ногти, шерсть, хрящи).</a:t>
            </a:r>
          </a:p>
          <a:p>
            <a:pPr algn="l"/>
            <a:r>
              <a:rPr lang="ru-RU" dirty="0" smtClean="0"/>
              <a:t>Белки способны сильно набухать в воде, имеют ярко выраженные гидрофильные свойства. В растворе белка могут происходить процессы: </a:t>
            </a:r>
            <a:r>
              <a:rPr lang="ru-RU" b="1" i="1" dirty="0" smtClean="0"/>
              <a:t>высаливание</a:t>
            </a:r>
            <a:r>
              <a:rPr lang="ru-RU" dirty="0"/>
              <a:t> </a:t>
            </a:r>
            <a:r>
              <a:rPr lang="ru-RU" dirty="0" smtClean="0"/>
              <a:t>(выделение белка из раствора при добавлении соли), </a:t>
            </a:r>
            <a:r>
              <a:rPr lang="ru-RU" b="1" i="1" dirty="0" smtClean="0"/>
              <a:t>денатурация</a:t>
            </a:r>
            <a:r>
              <a:rPr lang="ru-RU" dirty="0" smtClean="0"/>
              <a:t> (переход в состояние, отличное от природного, с частичной или полной потерей биологической активности), </a:t>
            </a:r>
            <a:r>
              <a:rPr lang="ru-RU" b="1" i="1" dirty="0" smtClean="0"/>
              <a:t>коагуляция</a:t>
            </a:r>
            <a:r>
              <a:rPr lang="ru-RU" i="1" dirty="0" smtClean="0"/>
              <a:t> </a:t>
            </a:r>
            <a:r>
              <a:rPr lang="ru-RU" dirty="0" smtClean="0"/>
              <a:t>(нарушение структуры гидратных оболочек макромолекул белка).</a:t>
            </a: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4704935"/>
              </p:ext>
            </p:extLst>
          </p:nvPr>
        </p:nvGraphicFramePr>
        <p:xfrm>
          <a:off x="3347864" y="2852936"/>
          <a:ext cx="2153816" cy="388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Объект упаковщика для оболочки" showAsIcon="1" r:id="rId3" imgW="3809880" imgH="686880" progId="Package">
                  <p:embed/>
                </p:oleObj>
              </mc:Choice>
              <mc:Fallback>
                <p:oleObj name="Объект упаковщика для оболочки" showAsIcon="1" r:id="rId3" imgW="3809880" imgH="6868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47864" y="2852936"/>
                        <a:ext cx="2153816" cy="3885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09455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692696"/>
            <a:ext cx="5760640" cy="504056"/>
          </a:xfrm>
        </p:spPr>
        <p:txBody>
          <a:bodyPr/>
          <a:lstStyle/>
          <a:p>
            <a:r>
              <a:rPr lang="ru-RU" sz="4000" dirty="0" smtClean="0">
                <a:effectLst/>
              </a:rPr>
              <a:t>Свойства белков</a:t>
            </a:r>
            <a:endParaRPr lang="ru-RU" sz="4000" dirty="0">
              <a:effectLst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75656" y="1412776"/>
            <a:ext cx="6624736" cy="4104456"/>
          </a:xfrm>
        </p:spPr>
        <p:txBody>
          <a:bodyPr/>
          <a:lstStyle/>
          <a:p>
            <a:pPr algn="l"/>
            <a:r>
              <a:rPr lang="ru-RU" dirty="0" smtClean="0"/>
              <a:t>Для белков характерны реакции, в результате которых выпадает осадок. В одних случаях полученный осадок: при избытке воды вновь растворяется, а в других – происходит необратимое свёртывание белков, т.е. </a:t>
            </a:r>
            <a:r>
              <a:rPr lang="ru-RU" b="1" i="1" dirty="0" smtClean="0"/>
              <a:t>денатурация.</a:t>
            </a:r>
          </a:p>
          <a:p>
            <a:pPr algn="l"/>
            <a:r>
              <a:rPr lang="ru-RU" dirty="0" smtClean="0"/>
              <a:t>Например: этанол осаждает белки по-разному. Если на белок яйца кратковременно подействовать его разбавленным раствором, то полученный осадок можно растворить в воде. Но если на белок подействовать неразбавленным спиртом, то происходит </a:t>
            </a:r>
            <a:r>
              <a:rPr lang="ru-RU" b="1" i="1" dirty="0" smtClean="0"/>
              <a:t>денатурация</a:t>
            </a:r>
            <a:r>
              <a:rPr lang="ru-RU" dirty="0" smtClean="0"/>
              <a:t>.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5558124"/>
              </p:ext>
            </p:extLst>
          </p:nvPr>
        </p:nvGraphicFramePr>
        <p:xfrm>
          <a:off x="1619672" y="5085184"/>
          <a:ext cx="5473700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Объект упаковщика для оболочки" showAsIcon="1" r:id="rId3" imgW="5473800" imgH="686880" progId="Package">
                  <p:embed/>
                </p:oleObj>
              </mc:Choice>
              <mc:Fallback>
                <p:oleObj name="Объект упаковщика для оболочки" showAsIcon="1" r:id="rId3" imgW="5473800" imgH="6868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19672" y="5085184"/>
                        <a:ext cx="5473700" cy="687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31927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476672"/>
            <a:ext cx="6264695" cy="648072"/>
          </a:xfrm>
        </p:spPr>
        <p:txBody>
          <a:bodyPr/>
          <a:lstStyle/>
          <a:p>
            <a:r>
              <a:rPr lang="ru-RU" sz="4000" dirty="0" smtClean="0">
                <a:effectLst/>
              </a:rPr>
              <a:t>Свойства белков</a:t>
            </a:r>
            <a:endParaRPr lang="ru-RU" sz="4000" dirty="0">
              <a:effectLst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>
          <a:xfrm>
            <a:off x="683568" y="1772816"/>
            <a:ext cx="6400800" cy="3474720"/>
          </a:xfrm>
        </p:spPr>
        <p:txBody>
          <a:bodyPr/>
          <a:lstStyle/>
          <a:p>
            <a:pPr marL="45720" indent="0">
              <a:buNone/>
            </a:pPr>
            <a:r>
              <a:rPr lang="ru-RU" dirty="0" smtClean="0"/>
              <a:t>Белки с солями легких металлов образуют осадок, который можно опять растворить . Но при действии солей тяжелых металлов (</a:t>
            </a:r>
            <a:r>
              <a:rPr lang="en-US" dirty="0" smtClean="0"/>
              <a:t>Fe, </a:t>
            </a:r>
            <a:r>
              <a:rPr lang="en-US" dirty="0" err="1" smtClean="0"/>
              <a:t>Pb</a:t>
            </a:r>
            <a:r>
              <a:rPr lang="en-US" dirty="0" smtClean="0"/>
              <a:t>, Hg</a:t>
            </a:r>
            <a:r>
              <a:rPr lang="ru-RU" dirty="0" smtClean="0"/>
              <a:t> </a:t>
            </a:r>
            <a:r>
              <a:rPr lang="ru-RU" smtClean="0"/>
              <a:t>и </a:t>
            </a:r>
            <a:r>
              <a:rPr lang="ru-RU" smtClean="0"/>
              <a:t>другие), </a:t>
            </a:r>
            <a:r>
              <a:rPr lang="ru-RU" dirty="0" smtClean="0"/>
              <a:t>а так же концентрированной азотной кислоты происходит необратимое свёртывание белков.</a:t>
            </a:r>
          </a:p>
          <a:p>
            <a:pPr marL="45720" indent="0">
              <a:buNone/>
            </a:pPr>
            <a:r>
              <a:rPr lang="ru-RU" dirty="0" smtClean="0"/>
              <a:t>Такой же результат получится и при нагревании белков.</a:t>
            </a:r>
            <a:endParaRPr lang="ru-RU" dirty="0"/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7386505"/>
              </p:ext>
            </p:extLst>
          </p:nvPr>
        </p:nvGraphicFramePr>
        <p:xfrm>
          <a:off x="3491880" y="4293096"/>
          <a:ext cx="2988320" cy="5539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Объект упаковщика для оболочки" showAsIcon="1" r:id="rId3" imgW="3708360" imgH="686880" progId="Package">
                  <p:embed/>
                </p:oleObj>
              </mc:Choice>
              <mc:Fallback>
                <p:oleObj name="Объект упаковщика для оболочки" showAsIcon="1" r:id="rId3" imgW="3708360" imgH="6868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91880" y="4293096"/>
                        <a:ext cx="2988320" cy="5539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803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88640"/>
            <a:ext cx="5976664" cy="936104"/>
          </a:xfrm>
        </p:spPr>
        <p:txBody>
          <a:bodyPr/>
          <a:lstStyle/>
          <a:p>
            <a:r>
              <a:rPr lang="ru-RU" sz="4000" dirty="0" smtClean="0">
                <a:effectLst/>
              </a:rPr>
              <a:t>Свойства белков</a:t>
            </a:r>
            <a:br>
              <a:rPr lang="ru-RU" sz="4000" dirty="0" smtClean="0">
                <a:effectLst/>
              </a:rPr>
            </a:br>
            <a:r>
              <a:rPr lang="ru-RU" sz="1800" dirty="0">
                <a:effectLst/>
              </a:rPr>
              <a:t>Ц</a:t>
            </a:r>
            <a:r>
              <a:rPr lang="ru-RU" sz="1800" dirty="0" smtClean="0">
                <a:effectLst/>
              </a:rPr>
              <a:t>ветные реакции белков.</a:t>
            </a:r>
            <a:endParaRPr lang="ru-RU" sz="4000" dirty="0">
              <a:effectLst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03648" y="1556792"/>
            <a:ext cx="6480720" cy="3888432"/>
          </a:xfrm>
        </p:spPr>
        <p:txBody>
          <a:bodyPr>
            <a:normAutofit lnSpcReduction="10000"/>
          </a:bodyPr>
          <a:lstStyle/>
          <a:p>
            <a:pPr algn="l"/>
            <a:r>
              <a:rPr lang="ru-RU" dirty="0" smtClean="0"/>
              <a:t>Если к небольшому количеству раствор</a:t>
            </a:r>
            <a:r>
              <a:rPr lang="ru-RU" dirty="0"/>
              <a:t>а</a:t>
            </a:r>
            <a:r>
              <a:rPr lang="ru-RU" dirty="0" smtClean="0"/>
              <a:t> белков прилить немного </a:t>
            </a:r>
            <a:r>
              <a:rPr lang="en-US" dirty="0" err="1" smtClean="0"/>
              <a:t>NaOH</a:t>
            </a:r>
            <a:r>
              <a:rPr lang="ru-RU" dirty="0" smtClean="0"/>
              <a:t> и по каплям добавить раствор </a:t>
            </a:r>
            <a:r>
              <a:rPr lang="en-US" dirty="0" smtClean="0"/>
              <a:t>CuSO</a:t>
            </a:r>
            <a:r>
              <a:rPr lang="en-US" sz="1050" dirty="0" smtClean="0"/>
              <a:t>4</a:t>
            </a:r>
            <a:r>
              <a:rPr lang="ru-RU" sz="1050" dirty="0"/>
              <a:t> </a:t>
            </a:r>
            <a:r>
              <a:rPr lang="ru-RU" dirty="0" smtClean="0"/>
              <a:t>, то появляется сине - фиолетовая окраска.</a:t>
            </a:r>
          </a:p>
          <a:p>
            <a:pPr algn="l"/>
            <a:r>
              <a:rPr lang="ru-RU" dirty="0" smtClean="0"/>
              <a:t>При действии на белки концентрированной азотной кислотой они окрашиваются в желтый цвет Эта реакция доказывает, что в состав белков входят остатки ароматических аминокислот.</a:t>
            </a:r>
          </a:p>
          <a:p>
            <a:pPr algn="l"/>
            <a:r>
              <a:rPr lang="ru-RU" dirty="0" smtClean="0"/>
              <a:t>Если к раствору белков прилить ацетат свинца (</a:t>
            </a:r>
            <a:r>
              <a:rPr lang="en-US" dirty="0" smtClean="0"/>
              <a:t>II</a:t>
            </a:r>
            <a:r>
              <a:rPr lang="ru-RU" dirty="0"/>
              <a:t>)</a:t>
            </a:r>
            <a:r>
              <a:rPr lang="ru-RU" dirty="0" smtClean="0"/>
              <a:t>, а затем гидроксид натрия и нагреть, то выпадает черный осадок сульфида свинца </a:t>
            </a:r>
            <a:r>
              <a:rPr lang="en-US" dirty="0"/>
              <a:t>(II</a:t>
            </a:r>
            <a:r>
              <a:rPr lang="en-US" dirty="0" smtClean="0"/>
              <a:t>)</a:t>
            </a:r>
            <a:r>
              <a:rPr lang="ru-RU" dirty="0" smtClean="0"/>
              <a:t> за счет соединения серы со свинцом.</a:t>
            </a:r>
            <a:endParaRPr lang="ru-RU" dirty="0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7328378"/>
              </p:ext>
            </p:extLst>
          </p:nvPr>
        </p:nvGraphicFramePr>
        <p:xfrm>
          <a:off x="5076056" y="5445224"/>
          <a:ext cx="3759200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Объект упаковщика для оболочки" showAsIcon="1" r:id="rId3" imgW="3759120" imgH="686880" progId="Package">
                  <p:embed/>
                </p:oleObj>
              </mc:Choice>
              <mc:Fallback>
                <p:oleObj name="Объект упаковщика для оболочки" showAsIcon="1" r:id="rId3" imgW="3759120" imgH="6868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76056" y="5445224"/>
                        <a:ext cx="3759200" cy="687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8570239"/>
              </p:ext>
            </p:extLst>
          </p:nvPr>
        </p:nvGraphicFramePr>
        <p:xfrm>
          <a:off x="1835696" y="5373216"/>
          <a:ext cx="1872208" cy="7450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" name="Объект упаковщика для оболочки" showAsIcon="1" r:id="rId5" imgW="1727280" imgH="686880" progId="Package">
                  <p:embed/>
                </p:oleObj>
              </mc:Choice>
              <mc:Fallback>
                <p:oleObj name="Объект упаковщика для оболочки" showAsIcon="1" r:id="rId5" imgW="1727280" imgH="6868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35696" y="5373216"/>
                        <a:ext cx="1872208" cy="7450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29852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260648"/>
            <a:ext cx="6120680" cy="936104"/>
          </a:xfrm>
        </p:spPr>
        <p:txBody>
          <a:bodyPr/>
          <a:lstStyle/>
          <a:p>
            <a:r>
              <a:rPr lang="ru-RU" sz="4000" dirty="0" smtClean="0">
                <a:effectLst/>
              </a:rPr>
              <a:t>Свойства белков</a:t>
            </a:r>
            <a:br>
              <a:rPr lang="ru-RU" sz="4000" dirty="0" smtClean="0">
                <a:effectLst/>
              </a:rPr>
            </a:br>
            <a:r>
              <a:rPr lang="ru-RU" sz="2000" dirty="0" smtClean="0">
                <a:effectLst/>
              </a:rPr>
              <a:t>Гидролиз</a:t>
            </a:r>
            <a:endParaRPr lang="ru-RU" sz="2000" dirty="0">
              <a:effectLst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9632" y="1556792"/>
            <a:ext cx="6984776" cy="4248472"/>
          </a:xfrm>
        </p:spPr>
        <p:txBody>
          <a:bodyPr/>
          <a:lstStyle/>
          <a:p>
            <a:pPr algn="l"/>
            <a:r>
              <a:rPr lang="ru-RU" dirty="0" smtClean="0"/>
              <a:t>При нагревании белков со щелочами или кислотами происходит гидролиз : 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348880"/>
            <a:ext cx="64135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5223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548680"/>
            <a:ext cx="5544616" cy="864096"/>
          </a:xfrm>
        </p:spPr>
        <p:txBody>
          <a:bodyPr/>
          <a:lstStyle/>
          <a:p>
            <a:r>
              <a:rPr lang="ru-RU" dirty="0" smtClean="0"/>
              <a:t>Цели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43608" y="1772816"/>
            <a:ext cx="6696744" cy="4176464"/>
          </a:xfrm>
        </p:spPr>
        <p:txBody>
          <a:bodyPr/>
          <a:lstStyle/>
          <a:p>
            <a:pPr algn="l"/>
            <a:r>
              <a:rPr lang="ru-RU" sz="2400" dirty="0"/>
              <a:t>- обучающая:</a:t>
            </a:r>
          </a:p>
          <a:p>
            <a:pPr algn="l"/>
            <a:r>
              <a:rPr lang="ru-RU" dirty="0" smtClean="0"/>
              <a:t>Продемонстрировать </a:t>
            </a:r>
            <a:r>
              <a:rPr lang="ru-RU" dirty="0"/>
              <a:t>взаимосвязь между темами курса «Химии» через обращение к </a:t>
            </a:r>
            <a:r>
              <a:rPr lang="ru-RU" dirty="0" smtClean="0"/>
              <a:t>пройдённому материалу по биологии «Химическая </a:t>
            </a:r>
            <a:r>
              <a:rPr lang="ru-RU" dirty="0"/>
              <a:t>организация клетки. Органические компоненты клетки</a:t>
            </a:r>
            <a:r>
              <a:rPr lang="ru-RU" dirty="0" smtClean="0"/>
              <a:t>»;</a:t>
            </a:r>
          </a:p>
          <a:p>
            <a:pPr algn="l"/>
            <a:r>
              <a:rPr lang="ru-RU" dirty="0" smtClean="0"/>
              <a:t> Сформировать </a:t>
            </a:r>
            <a:r>
              <a:rPr lang="ru-RU" dirty="0"/>
              <a:t>знания о белках как макромолекулах – биополимерах, о мономерах белков, о свойствах и функциях белков, их ведущей роли в процессах жизнедеятельности.</a:t>
            </a:r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801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620688"/>
            <a:ext cx="5760640" cy="504056"/>
          </a:xfrm>
        </p:spPr>
        <p:txBody>
          <a:bodyPr/>
          <a:lstStyle/>
          <a:p>
            <a:r>
              <a:rPr lang="ru-RU" sz="4000" dirty="0" smtClean="0">
                <a:effectLst/>
              </a:rPr>
              <a:t>Функции белков </a:t>
            </a:r>
            <a:endParaRPr lang="ru-RU" sz="4000" dirty="0">
              <a:effectLst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03648" y="1340768"/>
            <a:ext cx="6552728" cy="4320480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ru-RU" sz="2300" dirty="0" smtClean="0"/>
              <a:t>Белки выполняют различные биологические функции.</a:t>
            </a:r>
          </a:p>
          <a:p>
            <a:pPr marL="457200" indent="-457200" algn="l">
              <a:buSzPct val="100000"/>
              <a:buFont typeface="+mj-lt"/>
              <a:buAutoNum type="arabicPeriod"/>
            </a:pPr>
            <a:r>
              <a:rPr lang="ru-RU" i="1" dirty="0" smtClean="0"/>
              <a:t>Каталитическая функция. Все биологические катализаторы (ферменты) – это белки.</a:t>
            </a:r>
          </a:p>
          <a:p>
            <a:pPr marL="457200" indent="-457200" algn="l">
              <a:buSzPct val="100000"/>
              <a:buFont typeface="+mj-lt"/>
              <a:buAutoNum type="arabicPeriod"/>
            </a:pPr>
            <a:r>
              <a:rPr lang="ru-RU" i="1" dirty="0" smtClean="0"/>
              <a:t>Транспортная функция. Белки накапливают и переносят по организму важные вещества.</a:t>
            </a:r>
          </a:p>
          <a:p>
            <a:pPr marL="457200" indent="-457200" algn="l">
              <a:buSzPct val="100000"/>
              <a:buFont typeface="+mj-lt"/>
              <a:buAutoNum type="arabicPeriod"/>
            </a:pPr>
            <a:r>
              <a:rPr lang="ru-RU" i="1" dirty="0" smtClean="0"/>
              <a:t>Регуляторная функция. Белки- гормоны регулируют многие процессы в организме.</a:t>
            </a:r>
          </a:p>
          <a:p>
            <a:pPr marL="457200" indent="-457200" algn="l">
              <a:buSzPct val="100000"/>
              <a:buFont typeface="+mj-lt"/>
              <a:buAutoNum type="arabicPeriod"/>
            </a:pPr>
            <a:r>
              <a:rPr lang="ru-RU" i="1" dirty="0" smtClean="0"/>
              <a:t>Энергетическая функция. При окислении белков выделяется значительное количество энергии.</a:t>
            </a:r>
          </a:p>
          <a:p>
            <a:pPr marL="457200" indent="-457200" algn="l">
              <a:buSzPct val="100000"/>
              <a:buFont typeface="+mj-lt"/>
              <a:buAutoNum type="arabicPeriod"/>
            </a:pPr>
            <a:r>
              <a:rPr lang="ru-RU" i="1" dirty="0" smtClean="0"/>
              <a:t>Двигательная функция. Мышечные ткани состоят из белковых молекул, способных сокращаться и скользить друг относительно друг друга.</a:t>
            </a:r>
          </a:p>
          <a:p>
            <a:pPr marL="457200" indent="-457200" algn="l">
              <a:buSzPct val="100000"/>
              <a:buFont typeface="+mj-lt"/>
              <a:buAutoNum type="arabicPeriod"/>
            </a:pPr>
            <a:r>
              <a:rPr lang="ru-RU" i="1" dirty="0" smtClean="0"/>
              <a:t>Структурная функция. Белки являются обязательными компонентами всех составных частей растительных и животных клеток, а так же бактерий и вирусов.</a:t>
            </a:r>
          </a:p>
          <a:p>
            <a:pPr marL="457200" indent="-457200" algn="l">
              <a:buSzPct val="100000"/>
              <a:buFont typeface="+mj-lt"/>
              <a:buAutoNum type="arabicPeriod"/>
            </a:pPr>
            <a:r>
              <a:rPr lang="ru-RU" i="1" dirty="0" smtClean="0"/>
              <a:t>Защитная функция. Антитела и антитоксины препятствуют проникновению в организм бактерий и ядовитых веществ, обеспечивая иммунитет.</a:t>
            </a:r>
          </a:p>
        </p:txBody>
      </p:sp>
    </p:spTree>
    <p:extLst>
      <p:ext uri="{BB962C8B-B14F-4D97-AF65-F5344CB8AC3E}">
        <p14:creationId xmlns:p14="http://schemas.microsoft.com/office/powerpoint/2010/main" val="33651355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332656"/>
            <a:ext cx="6552728" cy="1296144"/>
          </a:xfrm>
        </p:spPr>
        <p:txBody>
          <a:bodyPr/>
          <a:lstStyle/>
          <a:p>
            <a:r>
              <a:rPr lang="ru-RU" sz="3600" dirty="0">
                <a:effectLst/>
              </a:rPr>
              <a:t>Превращение белков в организме </a:t>
            </a:r>
            <a:r>
              <a:rPr lang="ru-RU" sz="3600" dirty="0" smtClean="0">
                <a:effectLst/>
              </a:rPr>
              <a:t>человека</a:t>
            </a:r>
            <a:endParaRPr lang="ru-RU" sz="3600" dirty="0">
              <a:effectLst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1772816"/>
            <a:ext cx="6624736" cy="3960440"/>
          </a:xfrm>
        </p:spPr>
        <p:txBody>
          <a:bodyPr>
            <a:noAutofit/>
          </a:bodyPr>
          <a:lstStyle/>
          <a:p>
            <a:pPr algn="l"/>
            <a:r>
              <a:rPr lang="ru-RU" i="1" dirty="0" smtClean="0"/>
              <a:t>Животные</a:t>
            </a:r>
            <a:r>
              <a:rPr lang="ru-RU" dirty="0" smtClean="0"/>
              <a:t> </a:t>
            </a:r>
            <a:r>
              <a:rPr lang="ru-RU" dirty="0"/>
              <a:t>и растительные белки в пищеварительном тракте человека расщепляются на аминокислоты. В процессе переваривания пищи происходит гидролиз белков под влиянием ферментов. В желудке они расщепляются на более или менее крупные «осколки» – пептиды, которые далее в кишечнике </a:t>
            </a:r>
            <a:r>
              <a:rPr lang="ru-RU" dirty="0" err="1"/>
              <a:t>гидролизуются</a:t>
            </a:r>
            <a:r>
              <a:rPr lang="ru-RU" dirty="0"/>
              <a:t> до аминокислот. Последние всасываются ворсинками кишечника в кровь и поступают во все ткани и клетки организма. Здесь из аминокислот под действием ферментов синтезируются белки, свойственные тканям человеческого </a:t>
            </a:r>
            <a:r>
              <a:rPr lang="ru-RU" dirty="0" smtClean="0"/>
              <a:t>тела.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6658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5544616" cy="864096"/>
          </a:xfrm>
        </p:spPr>
        <p:txBody>
          <a:bodyPr/>
          <a:lstStyle/>
          <a:p>
            <a:r>
              <a:rPr lang="ru-RU" sz="3200" i="1" dirty="0">
                <a:effectLst/>
              </a:rPr>
              <a:t>Превращение белков в организме человека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15616" y="1196752"/>
            <a:ext cx="6768752" cy="2664296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dirty="0" smtClean="0"/>
              <a:t>   Для </a:t>
            </a:r>
            <a:r>
              <a:rPr lang="ru-RU" dirty="0"/>
              <a:t>синтезирования белков необходимо наличие определенных аминокислот. Но в одних белках, поступающих с пищей, имеются все необходимые человеку аминокислоты, а в других не все. Организм человека может сам синтезировать некоторые аминокислоты или заменять их другими. Но 10 аминокислот он образовать не в состоянии. Их  должен непременно получать с пищей.  Эти  кислоты  называются  незаменимыми .</a:t>
            </a:r>
          </a:p>
          <a:p>
            <a:pPr algn="l"/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573016"/>
            <a:ext cx="4824536" cy="2705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31122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124744"/>
            <a:ext cx="5563141" cy="896312"/>
          </a:xfrm>
        </p:spPr>
        <p:txBody>
          <a:bodyPr/>
          <a:lstStyle/>
          <a:p>
            <a:r>
              <a:rPr lang="ru-RU" sz="4000" dirty="0" smtClean="0">
                <a:effectLst/>
              </a:rPr>
              <a:t>Домашнее задание</a:t>
            </a:r>
            <a:endParaRPr lang="ru-RU" sz="4000" dirty="0">
              <a:effectLst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19672" y="2564904"/>
            <a:ext cx="6336704" cy="3456384"/>
          </a:xfrm>
        </p:spPr>
        <p:txBody>
          <a:bodyPr>
            <a:normAutofit/>
          </a:bodyPr>
          <a:lstStyle/>
          <a:p>
            <a:pPr marL="342900" indent="-342900" algn="l">
              <a:buFont typeface="Arial" pitchFamily="34" charset="0"/>
              <a:buChar char="•"/>
            </a:pPr>
            <a:r>
              <a:rPr lang="ru-RU" sz="2400" dirty="0" smtClean="0"/>
              <a:t>Выучить новый материал по конспекту</a:t>
            </a:r>
            <a:r>
              <a:rPr lang="ru-RU" sz="2400" dirty="0"/>
              <a:t>; </a:t>
            </a:r>
            <a:r>
              <a:rPr lang="ru-RU" sz="2400" dirty="0" smtClean="0"/>
              <a:t>учебник Габриелян </a:t>
            </a:r>
            <a:r>
              <a:rPr lang="ru-RU" sz="2400" dirty="0"/>
              <a:t>О.С., Остроумов </a:t>
            </a:r>
            <a:r>
              <a:rPr lang="ru-RU" sz="2400" dirty="0" smtClean="0"/>
              <a:t>И.Г., Химия, глава 11, с. 221.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ru-RU" sz="2400" dirty="0" smtClean="0"/>
              <a:t>Повторить тему «Аминокислоты и их свойства».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ru-RU" sz="2400" dirty="0" smtClean="0"/>
              <a:t>Подготовится к лабораторной работе по проведению качественных реакций на белки.</a:t>
            </a:r>
          </a:p>
        </p:txBody>
      </p:sp>
    </p:spTree>
    <p:extLst>
      <p:ext uri="{BB962C8B-B14F-4D97-AF65-F5344CB8AC3E}">
        <p14:creationId xmlns:p14="http://schemas.microsoft.com/office/powerpoint/2010/main" val="2349891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476672"/>
            <a:ext cx="4680520" cy="936104"/>
          </a:xfrm>
        </p:spPr>
        <p:txBody>
          <a:bodyPr/>
          <a:lstStyle/>
          <a:p>
            <a:r>
              <a:rPr lang="ru-RU" dirty="0" smtClean="0"/>
              <a:t>Цели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15616" y="1628800"/>
            <a:ext cx="6840760" cy="4536504"/>
          </a:xfrm>
        </p:spPr>
        <p:txBody>
          <a:bodyPr>
            <a:normAutofit/>
          </a:bodyPr>
          <a:lstStyle/>
          <a:p>
            <a:pPr algn="l"/>
            <a:r>
              <a:rPr lang="ru-RU" dirty="0"/>
              <a:t>- развивающая:</a:t>
            </a:r>
          </a:p>
          <a:p>
            <a:pPr algn="l"/>
            <a:r>
              <a:rPr lang="ru-RU" dirty="0"/>
              <a:t>П</a:t>
            </a:r>
            <a:r>
              <a:rPr lang="ru-RU" dirty="0" smtClean="0"/>
              <a:t>родолжить </a:t>
            </a:r>
            <a:r>
              <a:rPr lang="ru-RU" dirty="0"/>
              <a:t>формирование мотивации </a:t>
            </a:r>
            <a:r>
              <a:rPr lang="ru-RU" dirty="0" smtClean="0"/>
              <a:t>обучающихс</a:t>
            </a:r>
            <a:r>
              <a:rPr lang="ru-RU" dirty="0"/>
              <a:t>я</a:t>
            </a:r>
            <a:r>
              <a:rPr lang="ru-RU" dirty="0" smtClean="0"/>
              <a:t> </a:t>
            </a:r>
            <a:r>
              <a:rPr lang="ru-RU" dirty="0"/>
              <a:t>к изучению курса « Химия» через реализацию принципов наглядности и связи с жизнью;  </a:t>
            </a:r>
            <a:endParaRPr lang="ru-RU" dirty="0" smtClean="0"/>
          </a:p>
          <a:p>
            <a:pPr algn="l"/>
            <a:r>
              <a:rPr lang="ru-RU" dirty="0" smtClean="0"/>
              <a:t>Продолжить </a:t>
            </a:r>
            <a:r>
              <a:rPr lang="ru-RU" dirty="0"/>
              <a:t>развитие </a:t>
            </a:r>
            <a:r>
              <a:rPr lang="ru-RU" dirty="0" smtClean="0"/>
              <a:t>способности </a:t>
            </a:r>
            <a:r>
              <a:rPr lang="ru-RU" dirty="0"/>
              <a:t>устанавливать причинно – следственные связи между явлениями живой и </a:t>
            </a:r>
            <a:r>
              <a:rPr lang="ru-RU" dirty="0" smtClean="0"/>
              <a:t>неживой </a:t>
            </a:r>
            <a:r>
              <a:rPr lang="ru-RU" dirty="0"/>
              <a:t>природы, развивать познавательный интерес учащихся на основе </a:t>
            </a:r>
            <a:r>
              <a:rPr lang="ru-RU" dirty="0" smtClean="0"/>
              <a:t>межпредметных </a:t>
            </a:r>
            <a:r>
              <a:rPr lang="ru-RU" dirty="0"/>
              <a:t>связей, научить применять знания, получаемые на одном предмете, при анализе явлений или процессов, изучаемыми другими предметами.</a:t>
            </a:r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67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692696"/>
            <a:ext cx="4536504" cy="1008112"/>
          </a:xfrm>
        </p:spPr>
        <p:txBody>
          <a:bodyPr/>
          <a:lstStyle/>
          <a:p>
            <a:r>
              <a:rPr lang="ru-RU" dirty="0" smtClean="0"/>
              <a:t>Цели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03648" y="2060848"/>
            <a:ext cx="7056784" cy="3960440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2400" dirty="0"/>
              <a:t>- воспитательная:</a:t>
            </a:r>
          </a:p>
          <a:p>
            <a:pPr algn="l"/>
            <a:r>
              <a:rPr lang="ru-RU" dirty="0" smtClean="0"/>
              <a:t>Нравственно-этическое </a:t>
            </a:r>
            <a:r>
              <a:rPr lang="ru-RU" dirty="0"/>
              <a:t>воспитание: формировать на протяжении урока приемлемые формы социального поведения через поддержание дисциплины на уроке и методом личного воспитательного примера</a:t>
            </a:r>
            <a:r>
              <a:rPr lang="ru-RU" dirty="0" smtClean="0"/>
              <a:t>;</a:t>
            </a:r>
          </a:p>
          <a:p>
            <a:pPr algn="l"/>
            <a:r>
              <a:rPr lang="ru-RU" dirty="0" smtClean="0"/>
              <a:t>Создания </a:t>
            </a:r>
            <a:r>
              <a:rPr lang="ru-RU" dirty="0"/>
              <a:t>на уроке атмосферы доброжелательности и сотрудничества через уважительное отношение к студентам, внимание к их вопросам, просьбам и через создание условий для успешного восприятия и усвоения материала; формировать представление о роли естественных наук в современном обществе; воспитывать стремление к физическому здоровью.</a:t>
            </a:r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802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ikolay\Desktop\76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116633"/>
            <a:ext cx="2016224" cy="309634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88256"/>
            <a:ext cx="5648415" cy="955295"/>
          </a:xfrm>
        </p:spPr>
        <p:txBody>
          <a:bodyPr/>
          <a:lstStyle/>
          <a:p>
            <a:r>
              <a:rPr lang="ru-RU" b="1" dirty="0" smtClean="0">
                <a:effectLst/>
              </a:rPr>
              <a:t>План</a:t>
            </a:r>
            <a:r>
              <a:rPr lang="ru-RU" b="1" dirty="0" smtClean="0"/>
              <a:t> </a:t>
            </a:r>
            <a:r>
              <a:rPr lang="ru-RU" b="1" dirty="0" smtClean="0">
                <a:effectLst/>
              </a:rPr>
              <a:t>работы:</a:t>
            </a:r>
            <a:endParaRPr lang="ru-RU" b="1" dirty="0"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2023931" y="1988840"/>
            <a:ext cx="6840760" cy="4032448"/>
          </a:xfrm>
        </p:spPr>
        <p:txBody>
          <a:bodyPr wrap="square">
            <a:normAutofit/>
          </a:bodyPr>
          <a:lstStyle/>
          <a:p>
            <a:pPr marL="578358" indent="-514350">
              <a:buSzPct val="80000"/>
              <a:buFont typeface="+mj-lt"/>
              <a:buAutoNum type="arabicPeriod"/>
            </a:pPr>
            <a:r>
              <a:rPr lang="ru-RU" sz="2400" i="1" dirty="0" smtClean="0"/>
              <a:t>Состав белков</a:t>
            </a:r>
          </a:p>
          <a:p>
            <a:pPr marL="578358" indent="-514350">
              <a:buSzPct val="80000"/>
              <a:buFont typeface="+mj-lt"/>
              <a:buAutoNum type="arabicPeriod"/>
            </a:pPr>
            <a:r>
              <a:rPr lang="ru-RU" sz="2400" i="1" dirty="0" smtClean="0"/>
              <a:t>Строение белков</a:t>
            </a:r>
          </a:p>
          <a:p>
            <a:pPr marL="578358" indent="-514350">
              <a:buSzPct val="80000"/>
              <a:buFont typeface="+mj-lt"/>
              <a:buAutoNum type="arabicPeriod"/>
            </a:pPr>
            <a:r>
              <a:rPr lang="ru-RU" sz="2400" i="1" dirty="0" smtClean="0"/>
              <a:t>Свойства белков</a:t>
            </a:r>
          </a:p>
          <a:p>
            <a:pPr marL="578358" indent="-514350">
              <a:buSzPct val="80000"/>
              <a:buFont typeface="+mj-lt"/>
              <a:buAutoNum type="arabicPeriod"/>
            </a:pPr>
            <a:r>
              <a:rPr lang="ru-RU" sz="2400" i="1" dirty="0" smtClean="0"/>
              <a:t>Функции белков</a:t>
            </a:r>
          </a:p>
          <a:p>
            <a:pPr marL="578358" indent="-514350">
              <a:buSzPct val="80000"/>
              <a:buFont typeface="+mj-lt"/>
              <a:buAutoNum type="arabicPeriod"/>
            </a:pPr>
            <a:r>
              <a:rPr lang="ru-RU" sz="2400" i="1" dirty="0" smtClean="0"/>
              <a:t>Превращение белков в организме человека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128792" cy="1296144"/>
          </a:xfrm>
        </p:spPr>
        <p:txBody>
          <a:bodyPr/>
          <a:lstStyle/>
          <a:p>
            <a:pPr algn="ctr"/>
            <a:r>
              <a:rPr lang="ru-RU" sz="4400" b="1" dirty="0" smtClean="0">
                <a:effectLst/>
              </a:rPr>
              <a:t>Белки. Состав белков</a:t>
            </a:r>
            <a:endParaRPr lang="ru-RU" sz="4400" b="1" dirty="0"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755576" y="1196752"/>
            <a:ext cx="7056784" cy="4680520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ru-RU" sz="2100" i="1" dirty="0" smtClean="0">
                <a:cs typeface="Calibri" pitchFamily="34" charset="0"/>
              </a:rPr>
              <a:t>В 1838 г. для обозначения белков выдающийся шведский химик Й.Я. Берцелиус ввел термин </a:t>
            </a:r>
            <a:r>
              <a:rPr lang="ru-RU" sz="2100" b="1" i="1" dirty="0" smtClean="0">
                <a:cs typeface="Calibri" pitchFamily="34" charset="0"/>
              </a:rPr>
              <a:t>протеин </a:t>
            </a:r>
            <a:r>
              <a:rPr lang="ru-RU" sz="2100" i="1" dirty="0" smtClean="0">
                <a:cs typeface="Calibri" pitchFamily="34" charset="0"/>
              </a:rPr>
              <a:t>(греч.</a:t>
            </a:r>
            <a:r>
              <a:rPr lang="en-US" sz="2100" i="1" dirty="0" smtClean="0">
                <a:cs typeface="Calibri" pitchFamily="34" charset="0"/>
              </a:rPr>
              <a:t> </a:t>
            </a:r>
            <a:r>
              <a:rPr lang="en-US" sz="2100" i="1" dirty="0" err="1" smtClean="0">
                <a:cs typeface="Calibri" pitchFamily="34" charset="0"/>
              </a:rPr>
              <a:t>protos</a:t>
            </a:r>
            <a:r>
              <a:rPr lang="en-US" sz="2100" i="1" dirty="0" smtClean="0">
                <a:cs typeface="Calibri" pitchFamily="34" charset="0"/>
              </a:rPr>
              <a:t> – </a:t>
            </a:r>
            <a:r>
              <a:rPr lang="ru-RU" sz="2100" i="1" dirty="0" smtClean="0">
                <a:cs typeface="Calibri" pitchFamily="34" charset="0"/>
              </a:rPr>
              <a:t>первый).</a:t>
            </a:r>
          </a:p>
          <a:p>
            <a:r>
              <a:rPr lang="ru-RU" sz="2400" i="1" dirty="0" smtClean="0">
                <a:latin typeface="Calibri" pitchFamily="34" charset="0"/>
                <a:cs typeface="Calibri" pitchFamily="34" charset="0"/>
              </a:rPr>
              <a:t>Белки - это азотсодержащие высокомолекулярные органические вещества со сложным составом и строением молекул играющие ключевую роль почти во всех структурах живых организмов и происходящих в них процессах.</a:t>
            </a:r>
          </a:p>
          <a:p>
            <a:pPr marL="45720" indent="0">
              <a:buNone/>
            </a:pPr>
            <a:r>
              <a:rPr lang="ru-RU" sz="2100" i="1" dirty="0" smtClean="0"/>
              <a:t>В состав белков входят углерод, водород, кислород и азот. Большинство белков содержат, кроме того серу, а иногда еще фосфор, железо и др. элементы. Молекулярная масса белков очень большая.</a:t>
            </a:r>
          </a:p>
          <a:p>
            <a:pPr marL="45720" indent="0"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Например: белок куриного яйца М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= 36000</a:t>
            </a:r>
          </a:p>
          <a:p>
            <a:pPr marL="45720" indent="0"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                  белок мышц М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= 150000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116632"/>
            <a:ext cx="5760640" cy="936104"/>
          </a:xfrm>
        </p:spPr>
        <p:txBody>
          <a:bodyPr/>
          <a:lstStyle/>
          <a:p>
            <a:r>
              <a:rPr lang="ru-RU" dirty="0" smtClean="0">
                <a:effectLst/>
              </a:rPr>
              <a:t>Строение белков</a:t>
            </a:r>
            <a:endParaRPr lang="ru-RU" dirty="0">
              <a:effectLst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75656" y="1484784"/>
            <a:ext cx="6696744" cy="4680520"/>
          </a:xfrm>
        </p:spPr>
        <p:txBody>
          <a:bodyPr/>
          <a:lstStyle/>
          <a:p>
            <a:pPr algn="l"/>
            <a:r>
              <a:rPr lang="ru-RU" dirty="0" smtClean="0"/>
              <a:t>Русский биохимик А.Я. Данилевский указал, что в молекулах белков содержатся повторяющиеся </a:t>
            </a:r>
            <a:r>
              <a:rPr lang="ru-RU" dirty="0"/>
              <a:t>пептидные </a:t>
            </a:r>
            <a:r>
              <a:rPr lang="ru-RU" dirty="0" smtClean="0"/>
              <a:t>группы </a:t>
            </a:r>
            <a:r>
              <a:rPr lang="ru-RU" dirty="0"/>
              <a:t>(-С</a:t>
            </a:r>
            <a:r>
              <a:rPr lang="en-US" dirty="0"/>
              <a:t>O-NH-) </a:t>
            </a:r>
            <a:endParaRPr lang="ru-RU" dirty="0" smtClean="0"/>
          </a:p>
          <a:p>
            <a:pPr algn="l"/>
            <a:endParaRPr lang="ru-RU" dirty="0"/>
          </a:p>
          <a:p>
            <a:pPr algn="l"/>
            <a:endParaRPr lang="ru-RU" dirty="0" smtClean="0"/>
          </a:p>
          <a:p>
            <a:pPr algn="l"/>
            <a:r>
              <a:rPr lang="ru-RU" dirty="0" smtClean="0"/>
              <a:t>Немецкому ученому Эмилю Фишеру удалось синтезировать соединения, в молекулы которых входило 18 остатков различных аминокислот, соединенных пептидными связями. Эти полипептиды по некоторым свойствам напоминали белки.</a:t>
            </a:r>
          </a:p>
          <a:p>
            <a:pPr algn="l"/>
            <a:endParaRPr lang="ru-RU" dirty="0" smtClean="0"/>
          </a:p>
          <a:p>
            <a:pPr algn="l"/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2656795"/>
            <a:ext cx="7294563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697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260648"/>
            <a:ext cx="5760640" cy="864096"/>
          </a:xfrm>
        </p:spPr>
        <p:txBody>
          <a:bodyPr/>
          <a:lstStyle/>
          <a:p>
            <a:r>
              <a:rPr lang="ru-RU" sz="4400" dirty="0" smtClean="0">
                <a:effectLst/>
              </a:rPr>
              <a:t>Строение белков</a:t>
            </a:r>
            <a:endParaRPr lang="ru-RU" sz="4400" dirty="0">
              <a:effectLst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12838" y="1297396"/>
            <a:ext cx="5970494" cy="835460"/>
          </a:xfrm>
        </p:spPr>
        <p:txBody>
          <a:bodyPr/>
          <a:lstStyle/>
          <a:p>
            <a:pPr algn="l"/>
            <a:r>
              <a:rPr lang="ru-RU" dirty="0" smtClean="0"/>
              <a:t>Упрощенно синтез полипептидов можно изобразить так: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667" y="2132856"/>
            <a:ext cx="5816600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838" y="3639393"/>
            <a:ext cx="5797550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" t="54228" r="85509" b="35340"/>
          <a:stretch/>
        </p:blipFill>
        <p:spPr bwMode="auto">
          <a:xfrm>
            <a:off x="6890387" y="2332179"/>
            <a:ext cx="602219" cy="395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54" t="73793" r="2107"/>
          <a:stretch/>
        </p:blipFill>
        <p:spPr bwMode="auto">
          <a:xfrm>
            <a:off x="6886426" y="4149080"/>
            <a:ext cx="587828" cy="49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474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476672"/>
            <a:ext cx="6512511" cy="11430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effectLst/>
              </a:rPr>
              <a:t>Строение белков</a:t>
            </a:r>
            <a:endParaRPr lang="ru-RU" sz="4000" dirty="0"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1187624" y="1484784"/>
            <a:ext cx="6832848" cy="3906768"/>
          </a:xfrm>
        </p:spPr>
        <p:txBody>
          <a:bodyPr>
            <a:normAutofit fontScale="70000" lnSpcReduction="20000"/>
          </a:bodyPr>
          <a:lstStyle/>
          <a:p>
            <a:pPr marL="45720" indent="0">
              <a:buNone/>
            </a:pPr>
            <a:r>
              <a:rPr lang="ru-RU" sz="3700" i="1" dirty="0">
                <a:latin typeface="Calibri" pitchFamily="34" charset="0"/>
                <a:cs typeface="Calibri" pitchFamily="34" charset="0"/>
              </a:rPr>
              <a:t>С</a:t>
            </a:r>
            <a:r>
              <a:rPr lang="ru-RU" sz="3700" i="1" dirty="0" smtClean="0">
                <a:latin typeface="Calibri" pitchFamily="34" charset="0"/>
                <a:cs typeface="Calibri" pitchFamily="34" charset="0"/>
              </a:rPr>
              <a:t>амоорганизация структуры, т.е. его способность самопроизвольно создавать определённую, свойственную только данному белку пространственную структуру. По существу, вся деятельность организма (развитие, движение, выполнение им различных функций и многое другое) связана с белковыми веществами.</a:t>
            </a:r>
            <a:r>
              <a:rPr lang="ru-RU" sz="3700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3700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Без белков невозможно представить себе жизнь.</a:t>
            </a:r>
          </a:p>
          <a:p>
            <a:pPr marL="45720" indent="0">
              <a:buNone/>
            </a:pPr>
            <a:endParaRPr lang="ru-RU" sz="3200" i="1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algn="r"/>
            <a:r>
              <a:rPr lang="ru-RU" sz="4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Исключительное свойство белка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1296</TotalTime>
  <Words>1209</Words>
  <Application>Microsoft Office PowerPoint</Application>
  <PresentationFormat>Экран (4:3)</PresentationFormat>
  <Paragraphs>85</Paragraphs>
  <Slides>23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Воздушный поток</vt:lpstr>
      <vt:lpstr>Объект упаковщика для оболочки</vt:lpstr>
      <vt:lpstr>Белки</vt:lpstr>
      <vt:lpstr>Цели</vt:lpstr>
      <vt:lpstr>Цели</vt:lpstr>
      <vt:lpstr>Цели</vt:lpstr>
      <vt:lpstr>План работы:</vt:lpstr>
      <vt:lpstr>Белки. Состав белков</vt:lpstr>
      <vt:lpstr>Строение белков</vt:lpstr>
      <vt:lpstr>Строение белков</vt:lpstr>
      <vt:lpstr>Строение белков</vt:lpstr>
      <vt:lpstr>Строение белков</vt:lpstr>
      <vt:lpstr>Строение белков</vt:lpstr>
      <vt:lpstr>Строение белков</vt:lpstr>
      <vt:lpstr>Строение белков</vt:lpstr>
      <vt:lpstr>Строение белков</vt:lpstr>
      <vt:lpstr>Свойства белков</vt:lpstr>
      <vt:lpstr>Свойства белков</vt:lpstr>
      <vt:lpstr>Свойства белков</vt:lpstr>
      <vt:lpstr>Свойства белков Цветные реакции белков.</vt:lpstr>
      <vt:lpstr>Свойства белков Гидролиз</vt:lpstr>
      <vt:lpstr>Функции белков </vt:lpstr>
      <vt:lpstr>Превращение белков в организме человека</vt:lpstr>
      <vt:lpstr>Превращение белков в организме человека</vt:lpstr>
      <vt:lpstr>Домашнее задание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Белки Жиры Углероды</dc:title>
  <dc:creator>Nikolay</dc:creator>
  <cp:lastModifiedBy>Карабанова Любовь Владимировна</cp:lastModifiedBy>
  <cp:revision>70</cp:revision>
  <dcterms:created xsi:type="dcterms:W3CDTF">2013-03-31T10:36:52Z</dcterms:created>
  <dcterms:modified xsi:type="dcterms:W3CDTF">2023-12-19T04:18:27Z</dcterms:modified>
</cp:coreProperties>
</file>