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99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0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88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3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4423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0537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826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2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5310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4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8CDB0A-14ED-46F1-97B7-B7271526ADF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EECD47-BCCB-44F6-9D78-B11B3C1A42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19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kadrovika.ru/away2.php?req=doc&amp;base=RZR&amp;n=351252&amp;dst=7456&amp;date=22.05.2020" TargetMode="External"/><Relationship Id="rId2" Type="http://schemas.openxmlformats.org/officeDocument/2006/relationships/hyperlink" Target="https://blogkadrovika.ru/away2.php?req=doc&amp;base=RZR&amp;n=351252&amp;dst=8769&amp;date=22.05.202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3" y="2522482"/>
            <a:ext cx="10318418" cy="2970893"/>
          </a:xfrm>
        </p:spPr>
        <p:txBody>
          <a:bodyPr/>
          <a:lstStyle/>
          <a:p>
            <a:r>
              <a:rPr lang="ru-RU" sz="6600" b="1" dirty="0"/>
              <a:t>Материальная ответственность сторон трудового договора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2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Обстоятельства, исключающие материальную ответственность работника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159877"/>
            <a:ext cx="10178322" cy="4193626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н</a:t>
            </a:r>
            <a:r>
              <a:rPr lang="ru-RU" sz="3200" dirty="0" smtClean="0">
                <a:solidFill>
                  <a:schemeClr val="tx1"/>
                </a:solidFill>
              </a:rPr>
              <a:t>епреодолимую силу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</a:rPr>
              <a:t>н</a:t>
            </a:r>
            <a:r>
              <a:rPr lang="ru-RU" sz="3200" dirty="0" smtClean="0">
                <a:solidFill>
                  <a:schemeClr val="tx1"/>
                </a:solidFill>
              </a:rPr>
              <a:t>ормальный хозяйственный риск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</a:rPr>
              <a:t>к</a:t>
            </a:r>
            <a:r>
              <a:rPr lang="ru-RU" sz="3200" dirty="0" smtClean="0">
                <a:solidFill>
                  <a:schemeClr val="tx1"/>
                </a:solidFill>
              </a:rPr>
              <a:t>райнюю необходимость или необходимую оборону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</a:rPr>
              <a:t>н</a:t>
            </a:r>
            <a:r>
              <a:rPr lang="ru-RU" sz="3200" dirty="0" smtClean="0">
                <a:solidFill>
                  <a:schemeClr val="tx1"/>
                </a:solidFill>
              </a:rPr>
              <a:t>еисполнение работодателем обязанностей по обеспечению надлежащих условий для хранения имущества, вверенного работнику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3. Материальная ответственность работодателя за ущерб, причиненный работнику.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081049"/>
            <a:ext cx="10178322" cy="42882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 ущерб, причиненный в результате незаконного лишения возможности трудится (ст. 234 ТК РФ)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 ущерб, причиненный имуществу работника (ст.235 ТК РФ)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 задержку выплаты заработной платы и </a:t>
            </a:r>
            <a:r>
              <a:rPr lang="ru-RU" sz="3200" dirty="0">
                <a:solidFill>
                  <a:schemeClr val="tx1"/>
                </a:solidFill>
              </a:rPr>
              <a:t>д</a:t>
            </a:r>
            <a:r>
              <a:rPr lang="ru-RU" sz="3200" dirty="0" smtClean="0">
                <a:solidFill>
                  <a:schemeClr val="tx1"/>
                </a:solidFill>
              </a:rPr>
              <a:t>ругих </a:t>
            </a:r>
            <a:r>
              <a:rPr lang="ru-RU" sz="3200" dirty="0" smtClean="0">
                <a:solidFill>
                  <a:schemeClr val="tx1"/>
                </a:solidFill>
              </a:rPr>
              <a:t>выплат, причитающихся работнику (ст.236 ТК РФ)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 причинение морального вреда (ст.237 ТК РФ)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по </a:t>
            </a:r>
            <a:r>
              <a:rPr lang="ru-RU" dirty="0" smtClean="0"/>
              <a:t>группам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40069"/>
            <a:ext cx="10178322" cy="51553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1-я группа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используя статью 234 ТК РФ перечислите случаи, когда работодатель препятствует работнику трудиться.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2-я группа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используя статью 235 ТК РФ составьте ответ: как определяется размер ущерба, причиненного имуществу работника;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3-я группа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используя статьи 236, 237 ТК РФ составьте ответ: порядок определения компенсации за задержку выдачи работнику заработной платы, взыскания морального вреда.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3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3202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Ответственность работодателя за задержку выдачи зарплаты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81959"/>
            <a:ext cx="10178322" cy="51237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За задержку заработной платы работодателя и должностных лиц могут оштрафовать. Сумма штрафа в 2020 году при первичном нарушении составит (</a:t>
            </a:r>
            <a:r>
              <a:rPr lang="ru-RU" sz="2400" dirty="0">
                <a:solidFill>
                  <a:srgbClr val="FF0000"/>
                </a:solidFill>
                <a:hlinkClick r:id="rId2"/>
              </a:rPr>
              <a:t>ч. 6 ст. 5.27 КоАП РФ</a:t>
            </a:r>
            <a:r>
              <a:rPr lang="ru-RU" sz="2400" dirty="0">
                <a:solidFill>
                  <a:schemeClr val="tx1"/>
                </a:solidFill>
              </a:rPr>
              <a:t>):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должностного лица (например, руководителя организации) — предупреждение или штраф от 10 000 до 20 000 руб.;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ИП — штраф от 1 000 до 5 000 руб.;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организации — штраф от 30 000 до 50 000 руб.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Повторное нарушение влечет (</a:t>
            </a:r>
            <a:r>
              <a:rPr lang="ru-RU" sz="2400" dirty="0">
                <a:solidFill>
                  <a:srgbClr val="FF0000"/>
                </a:solidFill>
                <a:hlinkClick r:id="rId3"/>
              </a:rPr>
              <a:t>ч. 7 ст. 5.27 КоАП РФ</a:t>
            </a:r>
            <a:r>
              <a:rPr lang="ru-RU" sz="2400" dirty="0">
                <a:solidFill>
                  <a:schemeClr val="tx1"/>
                </a:solidFill>
              </a:rPr>
              <a:t>):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должностного лица (руководителя организации) — штраф от 20 000 до 30 000 руб. или дисквалификацию сроком от года до 3 лет;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ИП — штраф от 10 000 до 30 000 руб.;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для организации — штраф от 50 000 до 100 000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02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696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Закрепление полученных знаний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19352"/>
            <a:ext cx="10178322" cy="5943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Вопросы:</a:t>
            </a:r>
            <a:endParaRPr lang="ru-RU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Назовите виды материальной ответственности работника перед работодателем;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Назовите отличительные признаки ограниченной материальной ответственности от полной материальной ответственности работника перед работодателем;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Перечислите обстоятельства, исключающие материальную ответственность работника;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Назовите виды материальной ответственности работодателя перед работником;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С какими категориями граждан работодатель обязан заключить полную материальную ответственность?.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Какую ответственность несёт работодатель за задержку выдачи заработной платы?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4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73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Решение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29711"/>
            <a:ext cx="10178322" cy="464988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Слесарь Зотов, будучи в нетрезвом состоянии, сломал станок во время работы. Средняя месячная заработная плата программиста – 40 000 рублей, расходы по ремонту компьютера – 750 000 рублей.</a:t>
            </a:r>
          </a:p>
          <a:p>
            <a:pPr marL="0" indent="0">
              <a:buNone/>
            </a:pPr>
            <a:endParaRPr lang="ru-RU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</a:rPr>
              <a:t>Какую </a:t>
            </a:r>
            <a:r>
              <a:rPr lang="ru-RU" sz="3200" i="1" dirty="0">
                <a:solidFill>
                  <a:schemeClr val="tx1"/>
                </a:solidFill>
              </a:rPr>
              <a:t>материальную ответственность понесет Зотов?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3200" i="1" dirty="0">
                <a:solidFill>
                  <a:schemeClr val="tx1"/>
                </a:solidFill>
              </a:rPr>
              <a:t>Каков порядок взыскания данного ущерба?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Домашнее </a:t>
            </a:r>
            <a:r>
              <a:rPr lang="ru-RU" sz="4000" dirty="0"/>
              <a:t>задание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Придумать </a:t>
            </a:r>
            <a:r>
              <a:rPr lang="ru-RU" sz="4800" b="1" dirty="0">
                <a:solidFill>
                  <a:schemeClr val="tx1"/>
                </a:solidFill>
              </a:rPr>
              <a:t>задачу по теме «Материальная ответственность»</a:t>
            </a:r>
            <a:endParaRPr lang="ru-RU" sz="4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29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867103"/>
            <a:ext cx="10178322" cy="10074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План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55379"/>
            <a:ext cx="10178322" cy="4745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1.Материальная ответственность и ее виды.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tx1"/>
                </a:solidFill>
              </a:rPr>
              <a:t>2. </a:t>
            </a:r>
            <a:r>
              <a:rPr lang="ru-RU" sz="3000" dirty="0">
                <a:solidFill>
                  <a:schemeClr val="tx1"/>
                </a:solidFill>
              </a:rPr>
              <a:t>Индивидуальная и коллективная материальная ответственность;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tx1"/>
                </a:solidFill>
              </a:rPr>
              <a:t>3</a:t>
            </a:r>
            <a:r>
              <a:rPr lang="ru-RU" sz="3000" dirty="0">
                <a:solidFill>
                  <a:schemeClr val="tx1"/>
                </a:solidFill>
              </a:rPr>
              <a:t>. Материальная ответственность работника пред работодателем. Порядок определения размера материального ущерба.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tx1"/>
                </a:solidFill>
              </a:rPr>
              <a:t>4</a:t>
            </a:r>
            <a:r>
              <a:rPr lang="ru-RU" sz="3000" dirty="0">
                <a:solidFill>
                  <a:schemeClr val="tx1"/>
                </a:solidFill>
              </a:rPr>
              <a:t>. Материальная ответственность работодателя за ущерб, причиненный работнику.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0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Задание:</a:t>
            </a:r>
            <a:br>
              <a:rPr lang="ru-RU" sz="2400" dirty="0"/>
            </a:br>
            <a:r>
              <a:rPr lang="ru-RU" sz="2400" dirty="0"/>
              <a:t>- прочитайте ситуацию;</a:t>
            </a:r>
            <a:br>
              <a:rPr lang="ru-RU" sz="2400" dirty="0"/>
            </a:br>
            <a:r>
              <a:rPr lang="ru-RU" sz="2400" dirty="0"/>
              <a:t>- Можно ли с Ивана Кузнецова и с Петра Сафронова взыскать причиненный ущерб?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589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Технолог цеха № 10 завода «Электродетали» Иван Кузнецов по окончании рабочей смены самовольно использовал закрепленный за ним станок. Ивану Кузнецову решил помочь его друг, работающий в цехе № 11 - Петр Сафронов.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В результате вытачивания самодельных инструментов произошла авария и станок стал не пригоден для использования.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Завод понёс расходы по ремонту станка. Кроме того, были причинены убытки в виде неполученных доходов (станок простаивал 30 дней).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Завод обратился в суд с исковым заявлением о взыскании с Ивана Кузнецова и Петра Сафронова причиненного ущерба и упущенной выгоды.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95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1.Материальная ответственность и ее виды.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734207"/>
            <a:ext cx="10178322" cy="4650827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200" dirty="0">
                <a:solidFill>
                  <a:schemeClr val="tx1"/>
                </a:solidFill>
              </a:rPr>
              <a:t>Тру­до­вым за­ко­но­да­тель­ством преду­смот­ре­на ма­те­ри­аль­ная от­вет­ствен­ность как ра­бот­ни­ка перед ра­бо­то­да­те­лем, так и ра­бо­то­да­те­ля перед ра­бот­ни­ком </a:t>
            </a:r>
          </a:p>
          <a:p>
            <a:pPr marL="0" indent="0" fontAlgn="base">
              <a:buNone/>
            </a:pPr>
            <a:r>
              <a:rPr lang="ru-RU" sz="3200" b="1" dirty="0">
                <a:solidFill>
                  <a:schemeClr val="tx1"/>
                </a:solidFill>
              </a:rPr>
              <a:t>Ма­те­ри­аль­ная от­вет­ствен­ность</a:t>
            </a:r>
            <a:r>
              <a:rPr lang="ru-RU" sz="3200" dirty="0">
                <a:solidFill>
                  <a:schemeClr val="tx1"/>
                </a:solidFill>
              </a:rPr>
              <a:t> – это обя­зан­ность одной сто­ро­ны тру­до­во­го до­го­во­ра воз­ме­стить ущерб, при­чи­нен­ный дру­гой сто­роне этого </a:t>
            </a:r>
            <a:r>
              <a:rPr lang="ru-RU" sz="3200" dirty="0" smtClean="0">
                <a:solidFill>
                  <a:schemeClr val="tx1"/>
                </a:solidFill>
              </a:rPr>
              <a:t>до­го­во­ра. Можно </a:t>
            </a:r>
            <a:r>
              <a:rPr lang="ru-RU" sz="3200" dirty="0">
                <a:solidFill>
                  <a:schemeClr val="tx1"/>
                </a:solidFill>
              </a:rPr>
              <a:t>вы­де­лить сле­ду­ю­щие виды ма­те­ри­аль­ной от­вет­ствен­но­сти: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</a:rPr>
              <a:t>ма­те­ри­аль­ная от­вет­ствен­ность ра­бо­то­да­те­ля перед ра­бот­ни­ком;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</a:rPr>
              <a:t>ма­те­ри­аль­ная от­вет­ствен­ность ра­бот­ни­ка перед ра­бо­то­да­те­лем.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 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u="sng" dirty="0">
                <a:solidFill>
                  <a:schemeClr val="tx1"/>
                </a:solidFill>
              </a:rPr>
              <a:t>Задание</a:t>
            </a:r>
            <a:endParaRPr lang="ru-RU" sz="32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- прочитайте статьи 232, 233 ТК РФ;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- что является основанием материальной ответственности? 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- каковы условия материальной ответственности?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0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1.1 Виды материальной ответственности работника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3169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800" dirty="0">
                <a:solidFill>
                  <a:schemeClr val="tx1"/>
                </a:solidFill>
              </a:rPr>
              <a:t>Су­ще­ству­ет: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</a:rPr>
              <a:t>огра­ни­чен­ная ма­те­ри­аль­ная от­вет­ствен­ность ра­бот­ни­ка;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</a:rPr>
              <a:t>пол­ная ма­те­ри­аль­ная от­вет­ствен­ность ра­бот­ни­ка;</a:t>
            </a:r>
          </a:p>
          <a:p>
            <a:pPr marL="0" indent="0" fontAlgn="base">
              <a:buNone/>
            </a:pP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</a:rPr>
              <a:t>Задание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- прочитайте статьи ст.241 ТК РФ, ст. 242 ТК РФ.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- назовите признаки отличия ограниченной материальной ответственности от полной материальной ответственности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26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835571"/>
            <a:ext cx="10178322" cy="4256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Вывод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Ограниченная материальная ответственность – </a:t>
            </a:r>
            <a:r>
              <a:rPr lang="ru-RU" sz="3600" dirty="0">
                <a:solidFill>
                  <a:schemeClr val="tx1"/>
                </a:solidFill>
              </a:rPr>
              <a:t>ущерб возмещается в пределах среднемесячного заработка;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Полная материальная ответственность –</a:t>
            </a:r>
            <a:r>
              <a:rPr lang="ru-RU" sz="3600" dirty="0">
                <a:solidFill>
                  <a:schemeClr val="tx1"/>
                </a:solidFill>
              </a:rPr>
              <a:t> ущерб возмещается в полном объеме.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96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132" y="240495"/>
            <a:ext cx="10477867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2. Индивидуальная и коллективная материальная ответственность.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732627"/>
            <a:ext cx="10178322" cy="473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Задание: </a:t>
            </a:r>
            <a:r>
              <a:rPr lang="ru-RU" sz="2800" b="1" dirty="0">
                <a:solidFill>
                  <a:schemeClr val="tx1"/>
                </a:solidFill>
              </a:rPr>
              <a:t>используя статьи </a:t>
            </a:r>
            <a:r>
              <a:rPr lang="ru-RU" sz="2800" b="1" dirty="0" smtClean="0">
                <a:solidFill>
                  <a:schemeClr val="tx1"/>
                </a:solidFill>
              </a:rPr>
              <a:t>241 </a:t>
            </a:r>
            <a:r>
              <a:rPr lang="ru-RU" sz="2800" b="1" dirty="0">
                <a:solidFill>
                  <a:schemeClr val="tx1"/>
                </a:solidFill>
              </a:rPr>
              <a:t>-247 ТК РФ заполните </a:t>
            </a:r>
            <a:r>
              <a:rPr lang="ru-RU" sz="2800" b="1" dirty="0" smtClean="0">
                <a:solidFill>
                  <a:schemeClr val="tx1"/>
                </a:solidFill>
              </a:rPr>
              <a:t>таблицу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21559"/>
              </p:ext>
            </p:extLst>
          </p:nvPr>
        </p:nvGraphicFramePr>
        <p:xfrm>
          <a:off x="2443655" y="2238706"/>
          <a:ext cx="8245367" cy="4225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97">
                  <a:extLst>
                    <a:ext uri="{9D8B030D-6E8A-4147-A177-3AD203B41FA5}">
                      <a16:colId xmlns:a16="http://schemas.microsoft.com/office/drawing/2014/main" val="753118213"/>
                    </a:ext>
                  </a:extLst>
                </a:gridCol>
                <a:gridCol w="4606890">
                  <a:extLst>
                    <a:ext uri="{9D8B030D-6E8A-4147-A177-3AD203B41FA5}">
                      <a16:colId xmlns:a16="http://schemas.microsoft.com/office/drawing/2014/main" val="4126864204"/>
                    </a:ext>
                  </a:extLst>
                </a:gridCol>
                <a:gridCol w="2975980">
                  <a:extLst>
                    <a:ext uri="{9D8B030D-6E8A-4147-A177-3AD203B41FA5}">
                      <a16:colId xmlns:a16="http://schemas.microsoft.com/office/drawing/2014/main" val="4296916"/>
                    </a:ext>
                  </a:extLst>
                </a:gridCol>
              </a:tblGrid>
              <a:tr h="329159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Вопросы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010816"/>
                  </a:ext>
                </a:extLst>
              </a:tr>
              <a:tr h="697639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Назовите виды материальной ответственности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093679"/>
                  </a:ext>
                </a:extLst>
              </a:tr>
              <a:tr h="106612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каких случаях работник несёт индивидуальную материальную ответственность?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120994"/>
                  </a:ext>
                </a:extLst>
              </a:tr>
              <a:tr h="106612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 какими категориями работников заключается полная материальная ответственность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567367"/>
                  </a:ext>
                </a:extLst>
              </a:tr>
              <a:tr h="106612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каких случаях применяется коллективная материальная ответственность?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1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1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2. Порядок определения размера материального ущерба, причиненного работником работодателю, и его возмещение.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051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При взыскании с работника материального ущерба работодателем должна быть соблюдена следующая последовательность действий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Проведение инвентаризации имущества в организации и выявление утраченного или поврежденного имущество;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Назначение служебного расследования;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Истребование с работника письменных объяснения;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Определение размера ущерба исходя из фактических потерь по рыночным ценам на день возникновения ущерба, но не ниже стоимости имущества по данным бухучета (с учетом износа) (ч. 1 ст. 246 ТК РФ);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11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504497"/>
            <a:ext cx="10178322" cy="5912069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5. Если </a:t>
            </a:r>
            <a:r>
              <a:rPr lang="ru-RU" sz="2600" dirty="0">
                <a:solidFill>
                  <a:schemeClr val="tx1"/>
                </a:solidFill>
              </a:rPr>
              <a:t>ущерб причинен несколькими работниками, необходимо определить степень вины и размер ответственности каждого работника;</a:t>
            </a:r>
          </a:p>
          <a:p>
            <a:pPr marL="0" lv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6. Если </a:t>
            </a:r>
            <a:r>
              <a:rPr lang="ru-RU" sz="2600" dirty="0">
                <a:solidFill>
                  <a:schemeClr val="tx1"/>
                </a:solidFill>
              </a:rPr>
              <a:t>ущерб не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превышает среднего месячного заработка работника, взыскание производится на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основании распоряжения работодателя без обращения в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суд.</a:t>
            </a:r>
          </a:p>
          <a:p>
            <a:pPr marL="0" lvl="0" indent="0" fontAlgn="base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7. Работник</a:t>
            </a:r>
            <a:r>
              <a:rPr lang="ru-RU" sz="2600" dirty="0">
                <a:solidFill>
                  <a:schemeClr val="tx1"/>
                </a:solidFill>
              </a:rPr>
              <a:t>, виновный в причинении ущерба работодателю, может добровольно возместить его полностью или частично;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Если </a:t>
            </a:r>
            <a:r>
              <a:rPr lang="ru-RU" sz="2600" dirty="0">
                <a:solidFill>
                  <a:schemeClr val="tx1"/>
                </a:solidFill>
              </a:rPr>
              <a:t>месячный срок истек или работник не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согласен добровольно возместить причиненный работодателю ущерб, работодатель может обратиться в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суд.</a:t>
            </a:r>
          </a:p>
          <a:p>
            <a:pPr marL="0" lv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8. Возмещение </a:t>
            </a:r>
            <a:r>
              <a:rPr lang="ru-RU" sz="2600" dirty="0">
                <a:solidFill>
                  <a:schemeClr val="tx1"/>
                </a:solidFill>
              </a:rPr>
              <a:t>ущерба производится независимо от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привлечения работника к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дисциплинарной, административной или уголовной ответственности за</a:t>
            </a:r>
            <a:r>
              <a:rPr lang="en-US" sz="2600" dirty="0">
                <a:solidFill>
                  <a:schemeClr val="tx1"/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действия или бездействие, которыми причинен ущерб работодателю </a:t>
            </a:r>
            <a:r>
              <a:rPr lang="en-US" sz="2600" dirty="0">
                <a:solidFill>
                  <a:schemeClr val="tx1"/>
                </a:solidFill>
              </a:rPr>
              <a:t>(ч. 6 </a:t>
            </a:r>
            <a:r>
              <a:rPr lang="en-US" sz="2600" dirty="0" err="1">
                <a:solidFill>
                  <a:schemeClr val="tx1"/>
                </a:solidFill>
              </a:rPr>
              <a:t>ст</a:t>
            </a:r>
            <a:r>
              <a:rPr lang="en-US" sz="2600" dirty="0">
                <a:solidFill>
                  <a:schemeClr val="tx1"/>
                </a:solidFill>
              </a:rPr>
              <a:t>. 248 ТК РФ).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392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69</TotalTime>
  <Words>691</Words>
  <Application>Microsoft Office PowerPoint</Application>
  <PresentationFormat>Широкоэкранный</PresentationFormat>
  <Paragraphs>102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Arial Unicode MS</vt:lpstr>
      <vt:lpstr>Corbel</vt:lpstr>
      <vt:lpstr>Gill Sans MT</vt:lpstr>
      <vt:lpstr>Impact</vt:lpstr>
      <vt:lpstr>Tahoma</vt:lpstr>
      <vt:lpstr>Times New Roman</vt:lpstr>
      <vt:lpstr>Wingdings</vt:lpstr>
      <vt:lpstr>Badge</vt:lpstr>
      <vt:lpstr>Материальная ответственность сторон трудового договора </vt:lpstr>
      <vt:lpstr>План</vt:lpstr>
      <vt:lpstr>Задание: - прочитайте ситуацию; - Можно ли с Ивана Кузнецова и с Петра Сафронова взыскать причиненный ущерб?  </vt:lpstr>
      <vt:lpstr>1.Материальная ответственность и ее виды. </vt:lpstr>
      <vt:lpstr>1.1 Виды материальной ответственности работника </vt:lpstr>
      <vt:lpstr>Вывод</vt:lpstr>
      <vt:lpstr>2. Индивидуальная и коллективная материальная ответственность.</vt:lpstr>
      <vt:lpstr>2. Порядок определения размера материального ущерба, причиненного работником работодателю, и его возмещение. </vt:lpstr>
      <vt:lpstr>Презентация PowerPoint</vt:lpstr>
      <vt:lpstr>Обстоятельства, исключающие материальную ответственность работника</vt:lpstr>
      <vt:lpstr>3. Материальная ответственность работодателя за ущерб, причиненный работнику. </vt:lpstr>
      <vt:lpstr>Задание по группам</vt:lpstr>
      <vt:lpstr>Ответственность работодателя за задержку выдачи зарплаты </vt:lpstr>
      <vt:lpstr>Закрепление полученных знаний</vt:lpstr>
      <vt:lpstr>Решение задачи </vt:lpstr>
      <vt:lpstr> Домашнее задание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Материальная ответственность сторон трудового договора </dc:title>
  <dc:creator>Irbis</dc:creator>
  <cp:lastModifiedBy>Манапова Ольга Николаевна</cp:lastModifiedBy>
  <cp:revision>15</cp:revision>
  <dcterms:created xsi:type="dcterms:W3CDTF">2021-10-15T14:01:01Z</dcterms:created>
  <dcterms:modified xsi:type="dcterms:W3CDTF">2021-10-20T05:56:55Z</dcterms:modified>
</cp:coreProperties>
</file>