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77" r:id="rId10"/>
    <p:sldId id="280" r:id="rId11"/>
    <p:sldId id="278" r:id="rId12"/>
    <p:sldId id="279" r:id="rId13"/>
    <p:sldId id="264" r:id="rId14"/>
    <p:sldId id="265" r:id="rId15"/>
    <p:sldId id="267" r:id="rId16"/>
    <p:sldId id="266" r:id="rId17"/>
    <p:sldId id="269" r:id="rId18"/>
    <p:sldId id="270" r:id="rId19"/>
    <p:sldId id="271" r:id="rId20"/>
    <p:sldId id="272" r:id="rId21"/>
    <p:sldId id="273" r:id="rId22"/>
    <p:sldId id="283" r:id="rId23"/>
    <p:sldId id="284" r:id="rId24"/>
    <p:sldId id="281" r:id="rId25"/>
    <p:sldId id="282" r:id="rId26"/>
    <p:sldId id="276" r:id="rId27"/>
    <p:sldId id="274" r:id="rId28"/>
    <p:sldId id="285" r:id="rId29"/>
    <p:sldId id="275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24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42209F69-D4CA-4DBE-8A65-A6132A9C40A2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CF74BEB-9E7A-4D80-9C0D-14754DBF943A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74656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09F69-D4CA-4DBE-8A65-A6132A9C40A2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4BEB-9E7A-4D80-9C0D-14754DBF9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871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09F69-D4CA-4DBE-8A65-A6132A9C40A2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4BEB-9E7A-4D80-9C0D-14754DBF9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574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09F69-D4CA-4DBE-8A65-A6132A9C40A2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4BEB-9E7A-4D80-9C0D-14754DBF943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4031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09F69-D4CA-4DBE-8A65-A6132A9C40A2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4BEB-9E7A-4D80-9C0D-14754DBF9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350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09F69-D4CA-4DBE-8A65-A6132A9C40A2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4BEB-9E7A-4D80-9C0D-14754DBF9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323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09F69-D4CA-4DBE-8A65-A6132A9C40A2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4BEB-9E7A-4D80-9C0D-14754DBF9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565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09F69-D4CA-4DBE-8A65-A6132A9C40A2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4BEB-9E7A-4D80-9C0D-14754DBF9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621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09F69-D4CA-4DBE-8A65-A6132A9C40A2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4BEB-9E7A-4D80-9C0D-14754DBF9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054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09F69-D4CA-4DBE-8A65-A6132A9C40A2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4BEB-9E7A-4D80-9C0D-14754DBF9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45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09F69-D4CA-4DBE-8A65-A6132A9C40A2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4BEB-9E7A-4D80-9C0D-14754DBF9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994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09F69-D4CA-4DBE-8A65-A6132A9C40A2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4BEB-9E7A-4D80-9C0D-14754DBF9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11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09F69-D4CA-4DBE-8A65-A6132A9C40A2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4BEB-9E7A-4D80-9C0D-14754DBF9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079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09F69-D4CA-4DBE-8A65-A6132A9C40A2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4BEB-9E7A-4D80-9C0D-14754DBF9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360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09F69-D4CA-4DBE-8A65-A6132A9C40A2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4BEB-9E7A-4D80-9C0D-14754DBF9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913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09F69-D4CA-4DBE-8A65-A6132A9C40A2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4BEB-9E7A-4D80-9C0D-14754DBF9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909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09F69-D4CA-4DBE-8A65-A6132A9C40A2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4BEB-9E7A-4D80-9C0D-14754DBF9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329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42209F69-D4CA-4DBE-8A65-A6132A9C40A2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CF74BEB-9E7A-4D80-9C0D-14754DBF9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751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85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365" y="2106386"/>
            <a:ext cx="9755187" cy="29883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Камнерезное искусство в сказах </a:t>
            </a:r>
            <a:b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П.П. Бажова</a:t>
            </a:r>
            <a:endParaRPr lang="ru-RU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" y="5765475"/>
            <a:ext cx="5249636" cy="1133101"/>
          </a:xfrm>
        </p:spPr>
        <p:txBody>
          <a:bodyPr/>
          <a:lstStyle/>
          <a:p>
            <a:r>
              <a:rPr lang="ru-RU" dirty="0" err="1" smtClean="0">
                <a:solidFill>
                  <a:srgbClr val="002060"/>
                </a:solidFill>
              </a:rPr>
              <a:t>Колышкин</a:t>
            </a:r>
            <a:r>
              <a:rPr lang="ru-RU" dirty="0" smtClean="0">
                <a:solidFill>
                  <a:srgbClr val="002060"/>
                </a:solidFill>
              </a:rPr>
              <a:t> Денис Сергеевич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Сысоева Юлия Александровна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89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95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5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8"/>
            <a:ext cx="12192000" cy="685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9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7829" y="1"/>
            <a:ext cx="10842170" cy="172266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Павел Петрович Бажов 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(1879 – 1950)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650" y="1578429"/>
            <a:ext cx="6074738" cy="4049826"/>
          </a:xfrm>
        </p:spPr>
      </p:pic>
    </p:spTree>
    <p:extLst>
      <p:ext uri="{BB962C8B-B14F-4D97-AF65-F5344CB8AC3E}">
        <p14:creationId xmlns:p14="http://schemas.microsoft.com/office/powerpoint/2010/main" val="400633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808270"/>
              </p:ext>
            </p:extLst>
          </p:nvPr>
        </p:nvGraphicFramePr>
        <p:xfrm>
          <a:off x="1134836" y="57147"/>
          <a:ext cx="9544050" cy="5483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2025">
                  <a:extLst>
                    <a:ext uri="{9D8B030D-6E8A-4147-A177-3AD203B41FA5}">
                      <a16:colId xmlns:a16="http://schemas.microsoft.com/office/drawing/2014/main" val="2646169466"/>
                    </a:ext>
                  </a:extLst>
                </a:gridCol>
                <a:gridCol w="4772025">
                  <a:extLst>
                    <a:ext uri="{9D8B030D-6E8A-4147-A177-3AD203B41FA5}">
                      <a16:colId xmlns:a16="http://schemas.microsoft.com/office/drawing/2014/main" val="2609768255"/>
                    </a:ext>
                  </a:extLst>
                </a:gridCol>
              </a:tblGrid>
              <a:tr h="42180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Сказка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Сказ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556052"/>
                  </a:ext>
                </a:extLst>
              </a:tr>
              <a:tr h="421803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 Место действия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097317"/>
                  </a:ext>
                </a:extLst>
              </a:tr>
              <a:tr h="42180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Фантастическое, нереальное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Реальное географическое место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263338"/>
                  </a:ext>
                </a:extLst>
              </a:tr>
              <a:tr h="421803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 Образ рассказчика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1297511"/>
                  </a:ext>
                </a:extLst>
              </a:tr>
              <a:tr h="42180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Сказочник не участник событий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Сказитель – свидетель событий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200352"/>
                  </a:ext>
                </a:extLst>
              </a:tr>
              <a:tr h="421803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 Герои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279450"/>
                  </a:ext>
                </a:extLst>
              </a:tr>
              <a:tr h="42180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Вымышленные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Живущие в реальной жизни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5160291"/>
                  </a:ext>
                </a:extLst>
              </a:tr>
              <a:tr h="421803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 Фантастические образы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758914"/>
                  </a:ext>
                </a:extLst>
              </a:tr>
              <a:tr h="42180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Помогают героям в борьбе со</a:t>
                      </a:r>
                      <a:r>
                        <a:rPr lang="ru-RU" baseline="0" dirty="0" smtClean="0"/>
                        <a:t> злыми силами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Воплощают мощь</a:t>
                      </a:r>
                      <a:r>
                        <a:rPr lang="ru-RU" baseline="0" dirty="0" smtClean="0"/>
                        <a:t> и богатство природы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727283"/>
                  </a:ext>
                </a:extLst>
              </a:tr>
              <a:tr h="421803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5. Концовка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803196"/>
                  </a:ext>
                </a:extLst>
              </a:tr>
              <a:tr h="42180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Счастливый конец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Счастье, но недолговечное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556526"/>
                  </a:ext>
                </a:extLst>
              </a:tr>
              <a:tr h="421803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6. Язык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537874"/>
                  </a:ext>
                </a:extLst>
              </a:tr>
              <a:tr h="42180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Изобилие эпитетов, метафор, гипербол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Живой народный язык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976041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617107"/>
              </p:ext>
            </p:extLst>
          </p:nvPr>
        </p:nvGraphicFramePr>
        <p:xfrm>
          <a:off x="1134836" y="0"/>
          <a:ext cx="9544050" cy="5483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2025">
                  <a:extLst>
                    <a:ext uri="{9D8B030D-6E8A-4147-A177-3AD203B41FA5}">
                      <a16:colId xmlns:a16="http://schemas.microsoft.com/office/drawing/2014/main" val="2646169466"/>
                    </a:ext>
                  </a:extLst>
                </a:gridCol>
                <a:gridCol w="4772025">
                  <a:extLst>
                    <a:ext uri="{9D8B030D-6E8A-4147-A177-3AD203B41FA5}">
                      <a16:colId xmlns:a16="http://schemas.microsoft.com/office/drawing/2014/main" val="2609768255"/>
                    </a:ext>
                  </a:extLst>
                </a:gridCol>
              </a:tblGrid>
              <a:tr h="42180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Сказка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Сказ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556052"/>
                  </a:ext>
                </a:extLst>
              </a:tr>
              <a:tr h="421803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 Место действия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097317"/>
                  </a:ext>
                </a:extLst>
              </a:tr>
              <a:tr h="42180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Фантастическое, нереальное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263338"/>
                  </a:ext>
                </a:extLst>
              </a:tr>
              <a:tr h="421803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 Образ рассказчика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1297511"/>
                  </a:ext>
                </a:extLst>
              </a:tr>
              <a:tr h="42180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Сказочник не участник событий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200352"/>
                  </a:ext>
                </a:extLst>
              </a:tr>
              <a:tr h="421803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 Герои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279450"/>
                  </a:ext>
                </a:extLst>
              </a:tr>
              <a:tr h="42180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Вымышленные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5160291"/>
                  </a:ext>
                </a:extLst>
              </a:tr>
              <a:tr h="421803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 Фантастические образы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758914"/>
                  </a:ext>
                </a:extLst>
              </a:tr>
              <a:tr h="42180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Помогают героям в борьбе со</a:t>
                      </a:r>
                      <a:r>
                        <a:rPr lang="ru-RU" baseline="0" dirty="0" smtClean="0"/>
                        <a:t> злыми силами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727283"/>
                  </a:ext>
                </a:extLst>
              </a:tr>
              <a:tr h="421803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5. Концовка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803196"/>
                  </a:ext>
                </a:extLst>
              </a:tr>
              <a:tr h="42180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Счастливый конец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556526"/>
                  </a:ext>
                </a:extLst>
              </a:tr>
              <a:tr h="421803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6. Язык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537874"/>
                  </a:ext>
                </a:extLst>
              </a:tr>
              <a:tr h="42180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Изобилие эпитетов, метафор, гипербол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97604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645728" y="849086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Реальное географическое место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645728" y="1738993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Сказитель – свидетель событий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645728" y="2557053"/>
            <a:ext cx="3657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Живущие в реальной жизни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229350" y="3370212"/>
            <a:ext cx="428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Воплощают мощь и богатство природы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645727" y="4260119"/>
            <a:ext cx="3657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Счастье, но недолговечное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645726" y="5078179"/>
            <a:ext cx="3657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Живой народный язык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07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1524">
            <a:off x="180474" y="310257"/>
            <a:ext cx="3186476" cy="39357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980" y="6670"/>
            <a:ext cx="10396882" cy="1151965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языков мира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311" y="1030732"/>
            <a:ext cx="5541509" cy="443320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2946">
            <a:off x="8574320" y="1481511"/>
            <a:ext cx="2971908" cy="396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97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111" y="3460666"/>
            <a:ext cx="3514414" cy="29579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627" y="130628"/>
            <a:ext cx="10396882" cy="1158140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Карл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фаберже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01" y="1206500"/>
            <a:ext cx="3716542" cy="4078286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717" y="1141187"/>
            <a:ext cx="2920859" cy="3311525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625" y="130628"/>
            <a:ext cx="2977510" cy="370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81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3144" y="-1"/>
            <a:ext cx="10396882" cy="109401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Мозаичная карта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франции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578" y="922835"/>
            <a:ext cx="4955721" cy="4615099"/>
          </a:xfrm>
        </p:spPr>
      </p:pic>
    </p:spTree>
    <p:extLst>
      <p:ext uri="{BB962C8B-B14F-4D97-AF65-F5344CB8AC3E}">
        <p14:creationId xmlns:p14="http://schemas.microsoft.com/office/powerpoint/2010/main" val="180018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5314"/>
            <a:ext cx="5847831" cy="329020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153" y="2285279"/>
            <a:ext cx="5878892" cy="3315421"/>
          </a:xfrm>
        </p:spPr>
      </p:pic>
    </p:spTree>
    <p:extLst>
      <p:ext uri="{BB962C8B-B14F-4D97-AF65-F5344CB8AC3E}">
        <p14:creationId xmlns:p14="http://schemas.microsoft.com/office/powerpoint/2010/main" val="257838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22464"/>
            <a:ext cx="10396882" cy="1151965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сказов П.П. Бажова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1943" y="1641021"/>
            <a:ext cx="6539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Герои – простые люди, рабочие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2777" y="2865663"/>
            <a:ext cx="710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Живая, разговорная речь народа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30923" y="4090305"/>
            <a:ext cx="4106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Рабочий фольклор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20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308" y="269422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занятия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1256" y="1200150"/>
            <a:ext cx="11258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Вспомнить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творчество П.П. Бажова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121" y="2023902"/>
            <a:ext cx="113646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Рассмотреть, как раскрывается тема мастерства (камнерезное искусство) в сказах Бажова.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121" y="3796393"/>
            <a:ext cx="113646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Изготовление кабошона из полученного материала в стилистике сказов Бажова.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98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473" y="146958"/>
            <a:ext cx="10396882" cy="1151965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«каменный пояс»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урала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0698">
            <a:off x="132942" y="1676553"/>
            <a:ext cx="3452185" cy="28948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71">
            <a:off x="7435743" y="1909290"/>
            <a:ext cx="4162841" cy="28456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312616" flipH="1">
            <a:off x="351090" y="4576816"/>
            <a:ext cx="3015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Изумруд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96552" y="4711319"/>
            <a:ext cx="3241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Хризолит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20" y="1203934"/>
            <a:ext cx="4260438" cy="32485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01100" y="4514850"/>
            <a:ext cx="2963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Малахит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218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158" y="0"/>
            <a:ext cx="10396882" cy="1151965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Данила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Недокормыш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5315" y="1151965"/>
            <a:ext cx="11691257" cy="43867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«Букашка по листочку ползла. Сама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сизенька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из-под крылышек у неё жёлтенько выглядывает, а листок широконький… по краям зубчики, вроде оборочки выгнуты. Тут потемнее показывает, а серёдка зелёная-презелёная, ровно её сейчас выкрасили…»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75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487" y="424543"/>
            <a:ext cx="1039688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Катя во время работы с малахитом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5295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«Только как за станок садиться, всё про </a:t>
            </a:r>
            <a:r>
              <a:rPr lang="ru-RU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Данилушку</a:t>
            </a:r>
            <a:r>
              <a:rPr lang="ru-RU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вспомнит: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5295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Поглядел бы он, какой тут новый мастер объявился. На его-то да </a:t>
            </a:r>
            <a:r>
              <a:rPr lang="ru-RU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Прокопьичевом</a:t>
            </a:r>
            <a:r>
              <a:rPr lang="ru-RU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месте сидит!»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506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0293" y="371093"/>
            <a:ext cx="40655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Первый узор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8214" y="1894114"/>
            <a:ext cx="50536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«…узор редкостный. Будто из середины-то дерево выступает, а на ветке птица сидит и внизу тоже птица»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10281" y="374793"/>
            <a:ext cx="3817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Второй узор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66113" y="2140334"/>
            <a:ext cx="48985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«Птица с дерева книзу полетела, крылья расправила, а снизу навстречу другая летит»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41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122465"/>
            <a:ext cx="10396882" cy="1151965"/>
          </a:xfrm>
        </p:spPr>
        <p:txBody>
          <a:bodyPr/>
          <a:lstStyle/>
          <a:p>
            <a:pPr algn="ctr"/>
            <a:r>
              <a:rPr lang="ru-RU" dirty="0" smtClean="0"/>
              <a:t>Этапы изготовления бляшек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273855"/>
            <a:ext cx="3494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сырья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8619" y="2530383"/>
            <a:ext cx="3069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Разметка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1620" y="3578147"/>
            <a:ext cx="3396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Распиловка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65684" y="4730005"/>
            <a:ext cx="3102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Обдирка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67933" y="3578147"/>
            <a:ext cx="2555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Доводка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21410" y="2530382"/>
            <a:ext cx="2686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Сэндинг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13012" y="1273855"/>
            <a:ext cx="2841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7. Полировка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515" y="1081660"/>
            <a:ext cx="2580350" cy="348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14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1" y="-327695"/>
            <a:ext cx="4686300" cy="59203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68194" y="1755322"/>
            <a:ext cx="40168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Распиловка заготовки</a:t>
            </a:r>
            <a:endParaRPr lang="ru-RU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62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0343" y="0"/>
            <a:ext cx="96175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«На </a:t>
            </a:r>
            <a:r>
              <a:rPr lang="ru-RU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Гумешках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конечно, всегда народ: кто руду разбирает, кто возит. Глядят на Катю-то — куда она с корзинкой пошла. Кате это нелюбо, что на нее зря глаза пялят. Она и не стала на отвалах с этой стороны искать, обошла горку-то. А там еще лес рос. Вот Катя по этому лесу и забралась на самую Змеиную горку, да тут и села. Горько ей стало — </a:t>
            </a:r>
            <a:r>
              <a:rPr lang="ru-RU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Данилушку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вспомнила. Сидит на камне, а слезы так и бегут. Людей нет, лес кругом, — она и не сторожится. Так слезы на землю и каплют. Поплакала, глядит — у самой ноги малахит-камень обозначился, только весь в земле сидит. Чем его возьмешь, коли ни кайлы, ни лома? Катя все-таки пошевелила его рукой. Показалось, что камень не крепко сидит. Вот она и давай прутиком каким-то землю отгребать от камня. Отгребла, сколько можно, стала </a:t>
            </a:r>
            <a:r>
              <a:rPr lang="ru-RU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вышатывать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Камень и подался. Как хрупнуло снизу, — ровно сучок обломился. </a:t>
            </a:r>
            <a:r>
              <a:rPr lang="ru-RU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Камешок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небольшой, вроде плитки. Толщиной пальца в три, шириной в ладонь, а длиной не больше двух четвертей. Катя даже подивилась»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41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3622" y="-1"/>
            <a:ext cx="12802858" cy="71600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6339" y="2441123"/>
            <a:ext cx="83030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Практическая часть</a:t>
            </a:r>
            <a:endParaRPr lang="ru-RU" sz="8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815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160" y="195942"/>
            <a:ext cx="10394707" cy="1158140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8355" y="1427913"/>
            <a:ext cx="4856158" cy="679994"/>
          </a:xfrm>
        </p:spPr>
        <p:txBody>
          <a:bodyPr/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Родная литература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ru-RU" dirty="0" smtClean="0"/>
              <a:t>Читать и знать конспект;</a:t>
            </a:r>
          </a:p>
          <a:p>
            <a:pPr marL="457200" indent="-457200">
              <a:buAutoNum type="arabicPeriod"/>
            </a:pPr>
            <a:r>
              <a:rPr lang="ru-RU" dirty="0" smtClean="0"/>
              <a:t>Подготовиться к тесту по сказам Бажова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18191" y="1183821"/>
            <a:ext cx="4864491" cy="1363436"/>
          </a:xfrm>
        </p:spPr>
        <p:txBody>
          <a:bodyPr/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Изготовление вставок в ювелирные изделия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Прочитать сказ </a:t>
            </a:r>
            <a:r>
              <a:rPr lang="ru-RU" dirty="0" err="1" smtClean="0"/>
              <a:t>п.П</a:t>
            </a:r>
            <a:r>
              <a:rPr lang="ru-RU" dirty="0" smtClean="0"/>
              <a:t>. </a:t>
            </a:r>
            <a:r>
              <a:rPr lang="ru-RU" dirty="0" err="1" smtClean="0"/>
              <a:t>бажова</a:t>
            </a:r>
            <a:r>
              <a:rPr lang="ru-RU" dirty="0" smtClean="0"/>
              <a:t> «Каменный цветок»;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Нарисовать эскиз изделий со вставками в виде круглого кабошона из полученного материала в стилистике сказа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878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8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06136"/>
            <a:ext cx="10394707" cy="1691258"/>
          </a:xfrm>
        </p:spPr>
        <p:txBody>
          <a:bodyPr/>
          <a:lstStyle/>
          <a:p>
            <a:pPr algn="ctr"/>
            <a:r>
              <a:rPr lang="ru-RU" dirty="0" smtClean="0"/>
              <a:t>Урал – колыбель тяжёлой промышленности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636" y="1797394"/>
            <a:ext cx="5617028" cy="374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68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5625193" cy="56251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192" y="-1"/>
            <a:ext cx="6355244" cy="37484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192" y="2988127"/>
            <a:ext cx="6355244" cy="364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27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1691257" cy="559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4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9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667" y="2824843"/>
            <a:ext cx="6761333" cy="40658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0667" cy="429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98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23"/>
            <a:ext cx="12192001" cy="688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09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3528" y="-449036"/>
            <a:ext cx="7031536" cy="56007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911" y="2645228"/>
            <a:ext cx="6250402" cy="421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1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396</TotalTime>
  <Words>627</Words>
  <Application>Microsoft Office PowerPoint</Application>
  <PresentationFormat>Широкоэкранный</PresentationFormat>
  <Paragraphs>87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Calibri</vt:lpstr>
      <vt:lpstr>Impact</vt:lpstr>
      <vt:lpstr>Times New Roman</vt:lpstr>
      <vt:lpstr>Wingdings</vt:lpstr>
      <vt:lpstr>Главное мероприятие</vt:lpstr>
      <vt:lpstr>Камнерезное искусство в сказах  П.П. Бажова</vt:lpstr>
      <vt:lpstr>Цели занятия</vt:lpstr>
      <vt:lpstr>Урал – колыбель тяжёлой промышленности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Павел Петрович Бажов  (1879 – 1950)</vt:lpstr>
      <vt:lpstr>Презентация PowerPoint</vt:lpstr>
      <vt:lpstr>100 языков мира</vt:lpstr>
      <vt:lpstr>Карл фаберже</vt:lpstr>
      <vt:lpstr>Мозаичная карта франции</vt:lpstr>
      <vt:lpstr>Презентация PowerPoint</vt:lpstr>
      <vt:lpstr>Особенности сказов П.П. Бажова</vt:lpstr>
      <vt:lpstr>«каменный пояс» урала</vt:lpstr>
      <vt:lpstr>Данила Недокормыш</vt:lpstr>
      <vt:lpstr>Катя во время работы с малахитом</vt:lpstr>
      <vt:lpstr>Презентация PowerPoint</vt:lpstr>
      <vt:lpstr>Этапы изготовления бляшек</vt:lpstr>
      <vt:lpstr>Презентация PowerPoint</vt:lpstr>
      <vt:lpstr>Презентация PowerPoint</vt:lpstr>
      <vt:lpstr>Презентация PowerPoint</vt:lpstr>
      <vt:lpstr>Домашнее задание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Камнерезное искусство в сказах П.П. Бажова</dc:title>
  <dc:creator>Юлия</dc:creator>
  <cp:lastModifiedBy>Юлия</cp:lastModifiedBy>
  <cp:revision>39</cp:revision>
  <dcterms:created xsi:type="dcterms:W3CDTF">2023-10-08T16:46:42Z</dcterms:created>
  <dcterms:modified xsi:type="dcterms:W3CDTF">2023-10-15T16:01:04Z</dcterms:modified>
</cp:coreProperties>
</file>