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62" r:id="rId4"/>
    <p:sldId id="266" r:id="rId5"/>
    <p:sldId id="288" r:id="rId6"/>
    <p:sldId id="287" r:id="rId7"/>
    <p:sldId id="321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282" r:id="rId20"/>
    <p:sldId id="302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AE00B-F47C-415B-A057-8BBE02E5545D}" type="datetimeFigureOut">
              <a:rPr lang="ru-RU" smtClean="0"/>
              <a:t>06.09.2018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92FE8-D9C4-4D7B-A9A3-C55783898F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1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92FE8-D9C4-4D7B-A9A3-C55783898FC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58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42;&#1080;&#1082;&#1090;&#1086;&#1088;&#1080;&#1085;&#1072;.pptx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Финансовая грамотность-залог будущего успеха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29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4248472" cy="26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creen-Shot-2016-10-12-at-19.00.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4941"/>
            <a:ext cx="3730659" cy="18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Дела у нас пойдут на лад: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мы </a:t>
            </a:r>
            <a:r>
              <a:rPr lang="ru-RU" dirty="0">
                <a:solidFill>
                  <a:schemeClr val="bg1"/>
                </a:solidFill>
              </a:rPr>
              <a:t>в лучший банк внесли свой ... </a:t>
            </a:r>
          </a:p>
        </p:txBody>
      </p:sp>
    </p:spTree>
    <p:extLst>
      <p:ext uri="{BB962C8B-B14F-4D97-AF65-F5344CB8AC3E}">
        <p14:creationId xmlns:p14="http://schemas.microsoft.com/office/powerpoint/2010/main" val="18695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Приносить доходы стал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 в </a:t>
            </a:r>
            <a:r>
              <a:rPr lang="ru-RU" dirty="0">
                <a:solidFill>
                  <a:schemeClr val="bg1"/>
                </a:solidFill>
              </a:rPr>
              <a:t>банке папин ... </a:t>
            </a:r>
          </a:p>
        </p:txBody>
      </p:sp>
    </p:spTree>
    <p:extLst>
      <p:ext uri="{BB962C8B-B14F-4D97-AF65-F5344CB8AC3E}">
        <p14:creationId xmlns:p14="http://schemas.microsoft.com/office/powerpoint/2010/main" val="23959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Чтобы дом купить я смог,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взял </a:t>
            </a:r>
            <a:r>
              <a:rPr lang="ru-RU" dirty="0">
                <a:solidFill>
                  <a:schemeClr val="bg1"/>
                </a:solidFill>
              </a:rPr>
              <a:t>кредит, внеся ... </a:t>
            </a:r>
          </a:p>
        </p:txBody>
      </p:sp>
    </p:spTree>
    <p:extLst>
      <p:ext uri="{BB962C8B-B14F-4D97-AF65-F5344CB8AC3E}">
        <p14:creationId xmlns:p14="http://schemas.microsoft.com/office/powerpoint/2010/main" val="9778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 банке для всех  висит </a:t>
            </a:r>
            <a:r>
              <a:rPr lang="ru-RU" dirty="0" err="1">
                <a:solidFill>
                  <a:schemeClr val="bg1"/>
                </a:solidFill>
              </a:rPr>
              <a:t>информация</a:t>
            </a:r>
            <a:r>
              <a:rPr lang="ru-RU" dirty="0" err="1" smtClean="0">
                <a:solidFill>
                  <a:schemeClr val="bg1"/>
                </a:solidFill>
              </a:rPr>
              <a:t>:«</a:t>
            </a:r>
            <a:r>
              <a:rPr lang="ru-RU" dirty="0" err="1">
                <a:solidFill>
                  <a:schemeClr val="bg1"/>
                </a:solidFill>
              </a:rPr>
              <a:t>Деньги</a:t>
            </a:r>
            <a:r>
              <a:rPr lang="ru-RU" dirty="0">
                <a:solidFill>
                  <a:schemeClr val="bg1"/>
                </a:solidFill>
              </a:rPr>
              <a:t> в «кубышках» съедает ...» </a:t>
            </a:r>
          </a:p>
        </p:txBody>
      </p:sp>
    </p:spTree>
    <p:extLst>
      <p:ext uri="{BB962C8B-B14F-4D97-AF65-F5344CB8AC3E}">
        <p14:creationId xmlns:p14="http://schemas.microsoft.com/office/powerpoint/2010/main" val="14428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Мебель купили, одежду, посуду.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Брали для этого в банке мы ...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Стал владельцем, братцы, я -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Вот завода ... </a:t>
            </a:r>
          </a:p>
        </p:txBody>
      </p:sp>
    </p:spTree>
    <p:extLst>
      <p:ext uri="{BB962C8B-B14F-4D97-AF65-F5344CB8AC3E}">
        <p14:creationId xmlns:p14="http://schemas.microsoft.com/office/powerpoint/2010/main" val="21971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рубль - копейки, на доллары - центы,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Бегут-набегают в банке ...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какого аппарата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Выдаётся нам зарплата?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банк попросим мы,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Денег нам он даст взаймы.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Ну а в древности, веками,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Кто ссужал людей деньгами?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Финансовые советники рекомендуют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1.Нужно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заплатить все обязательные регулярные платежи: например, налоги, квартплата, выплаты по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кредитам и т.п.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2.Другие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необходимые траты: на питание, проезд, мобильный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телефон, хозяйственные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нужды,одежду,обувь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(сумму нужно ограничить и ее не превышать).</a:t>
            </a:r>
            <a:b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3.Примерно 10%-на непредвиденные расходы</a:t>
            </a:r>
            <a:b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4.10%-на депозит в банке</a:t>
            </a:r>
            <a:b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5.20%-откладывать на крупные покупки, отпуск, подарки и прочее.</a:t>
            </a:r>
            <a:b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 </a:t>
            </a:r>
            <a:r>
              <a:rPr lang="ru-RU" sz="2800" u="sng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На выплаты по банковским долгам должно   идти не больше 30% ваших доходов.</a:t>
            </a:r>
            <a:endParaRPr lang="ru-RU" sz="2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Всероссийский профессиональный праздник «День финансиста»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- это праздник для всех специалистов финансовой сферы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нтернет-страницы </a:t>
            </a:r>
            <a:r>
              <a:rPr lang="ru-RU" b="1" dirty="0">
                <a:solidFill>
                  <a:schemeClr val="bg1"/>
                </a:solidFill>
              </a:rPr>
              <a:t>для повышения уровня финансовой грамотности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Город финансов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Банковский словарь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Финграм</a:t>
            </a:r>
            <a:r>
              <a:rPr lang="ru-RU" dirty="0">
                <a:solidFill>
                  <a:schemeClr val="bg1"/>
                </a:solidFill>
              </a:rPr>
              <a:t> ТВ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Азбука финансов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Финансовая грамота </a:t>
            </a:r>
          </a:p>
        </p:txBody>
      </p:sp>
    </p:spTree>
    <p:extLst>
      <p:ext uri="{BB962C8B-B14F-4D97-AF65-F5344CB8AC3E}">
        <p14:creationId xmlns:p14="http://schemas.microsoft.com/office/powerpoint/2010/main" val="14879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ниги</a:t>
            </a:r>
            <a:r>
              <a:rPr lang="ru-RU" dirty="0">
                <a:solidFill>
                  <a:schemeClr val="bg1"/>
                </a:solidFill>
              </a:rPr>
              <a:t>, которые помогут повысить собственный уровень финансовой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</a:rPr>
              <a:t>Брайан Трейси «21 непреложный закон денег»;</a:t>
            </a:r>
          </a:p>
          <a:p>
            <a:pPr lvl="0">
              <a:lnSpc>
                <a:spcPct val="110000"/>
              </a:lnSpc>
            </a:pPr>
            <a:r>
              <a:rPr lang="ru-RU" dirty="0" err="1">
                <a:solidFill>
                  <a:schemeClr val="bg1"/>
                </a:solidFill>
              </a:rPr>
              <a:t>Дэниель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Голди</a:t>
            </a:r>
            <a:r>
              <a:rPr lang="ru-RU" dirty="0">
                <a:solidFill>
                  <a:schemeClr val="bg1"/>
                </a:solidFill>
              </a:rPr>
              <a:t>, Гордон </a:t>
            </a:r>
            <a:r>
              <a:rPr lang="ru-RU" dirty="0" err="1">
                <a:solidFill>
                  <a:schemeClr val="bg1"/>
                </a:solidFill>
              </a:rPr>
              <a:t>Мюррей</a:t>
            </a:r>
            <a:r>
              <a:rPr lang="ru-RU" dirty="0">
                <a:solidFill>
                  <a:schemeClr val="bg1"/>
                </a:solidFill>
              </a:rPr>
              <a:t> «Инвестиционный ответ. Как защитить свое финансовое будущее»</a:t>
            </a:r>
          </a:p>
          <a:p>
            <a:pPr lvl="0"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</a:rPr>
              <a:t>Наполеон Хилл «Думай и богатей»;</a:t>
            </a:r>
          </a:p>
          <a:p>
            <a:pPr lvl="0">
              <a:lnSpc>
                <a:spcPct val="110000"/>
              </a:lnSpc>
            </a:pPr>
            <a:r>
              <a:rPr lang="ru-RU" dirty="0" smtClean="0">
                <a:solidFill>
                  <a:schemeClr val="bg1"/>
                </a:solidFill>
              </a:rPr>
              <a:t>Бодо Шеффер «Мани, или Азбука денег»;</a:t>
            </a:r>
          </a:p>
          <a:p>
            <a:pPr lvl="0"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</a:rPr>
              <a:t>Джордж </a:t>
            </a:r>
            <a:r>
              <a:rPr lang="ru-RU" dirty="0" err="1">
                <a:solidFill>
                  <a:schemeClr val="bg1"/>
                </a:solidFill>
              </a:rPr>
              <a:t>Клейсон</a:t>
            </a:r>
            <a:r>
              <a:rPr lang="ru-RU" dirty="0">
                <a:solidFill>
                  <a:schemeClr val="bg1"/>
                </a:solidFill>
              </a:rPr>
              <a:t> «Самый богатый человек в Вавилоне»</a:t>
            </a:r>
          </a:p>
          <a:p>
            <a:pPr lvl="0"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</a:rPr>
              <a:t>Джон </a:t>
            </a:r>
            <a:r>
              <a:rPr lang="ru-RU" dirty="0" err="1">
                <a:solidFill>
                  <a:schemeClr val="bg1"/>
                </a:solidFill>
              </a:rPr>
              <a:t>Кехо</a:t>
            </a:r>
            <a:r>
              <a:rPr lang="ru-RU" dirty="0">
                <a:solidFill>
                  <a:schemeClr val="bg1"/>
                </a:solidFill>
              </a:rPr>
              <a:t> «Подсознание может все</a:t>
            </a:r>
            <a:r>
              <a:rPr lang="ru-RU" dirty="0" smtClean="0">
                <a:solidFill>
                  <a:schemeClr val="bg1"/>
                </a:solidFill>
              </a:rPr>
              <a:t>»;</a:t>
            </a:r>
          </a:p>
          <a:p>
            <a:pPr lvl="0">
              <a:lnSpc>
                <a:spcPct val="110000"/>
              </a:lnSpc>
            </a:pPr>
            <a:r>
              <a:rPr lang="ru-RU" dirty="0" smtClean="0">
                <a:solidFill>
                  <a:schemeClr val="bg1"/>
                </a:solidFill>
              </a:rPr>
              <a:t>К. </a:t>
            </a:r>
            <a:r>
              <a:rPr lang="ru-RU" dirty="0" err="1">
                <a:solidFill>
                  <a:schemeClr val="bg1"/>
                </a:solidFill>
              </a:rPr>
              <a:t>Бакшт</a:t>
            </a:r>
            <a:r>
              <a:rPr lang="ru-RU" dirty="0">
                <a:solidFill>
                  <a:schemeClr val="bg1"/>
                </a:solidFill>
              </a:rPr>
              <a:t> «Вкус жизни. Как достигать успеха, финансовой свободы и управлять своей судьбой»</a:t>
            </a:r>
            <a:endParaRPr lang="ru-RU" dirty="0" smtClean="0">
              <a:solidFill>
                <a:schemeClr val="bg1"/>
              </a:solidFill>
            </a:endParaRPr>
          </a:p>
          <a:p>
            <a:pPr lvl="0"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</a:rPr>
              <a:t>А. Горяев, В. Чумаченко «Финансовая грамота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lvl="0">
              <a:lnSpc>
                <a:spcPct val="110000"/>
              </a:lnSpc>
            </a:pPr>
            <a:r>
              <a:rPr lang="ru-RU" dirty="0" err="1" smtClean="0">
                <a:solidFill>
                  <a:schemeClr val="bg1"/>
                </a:solidFill>
              </a:rPr>
              <a:t>Д.Конаш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«Сохранить и приумножить. Как грамотно и с выгодой управлять сбережениями»</a:t>
            </a:r>
            <a:endParaRPr lang="ru-RU" dirty="0" smtClean="0">
              <a:solidFill>
                <a:schemeClr val="bg1"/>
              </a:solidFill>
            </a:endParaRPr>
          </a:p>
          <a:p>
            <a:pPr lvl="0">
              <a:lnSpc>
                <a:spcPct val="110000"/>
              </a:lnSpc>
            </a:pPr>
            <a:r>
              <a:rPr lang="ru-RU" dirty="0" err="1" smtClean="0">
                <a:solidFill>
                  <a:schemeClr val="bg1"/>
                </a:solidFill>
              </a:rPr>
              <a:t>А.Паранич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«Личный финансовый план. Инструкция по составлению»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Указом Президента Российской Федерации №1101 от 19 августа 2011 года «День финансиста» учрежден в качестве Государственного праздника, который теперь ежегодно отмечается 8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сентября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webplus.info/images/wpi.cache/cards/c_2680_wfi10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5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Profiles\tatianai\Рабочий стол\8 сентября\денежные знаки\584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7428"/>
            <a:ext cx="7920879" cy="6420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4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финансовой грамотности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1.Ведёте ли вы  учёт собственных доходов и расходов?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Нет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2.Планируете ли Вы свой личный или семейный бюджет?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*</a:t>
            </a:r>
            <a:r>
              <a:rPr lang="ru-RU" sz="19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Да</a:t>
            </a:r>
            <a:endParaRPr lang="ru-RU" sz="19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*</a:t>
            </a:r>
            <a:r>
              <a:rPr lang="ru-RU" sz="19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Нет</a:t>
            </a:r>
            <a:endParaRPr lang="ru-RU" sz="19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3. Знаете ли вы,  где можно взять необходимую информацию о финансовой системе и финансовых отношениях?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*</a:t>
            </a:r>
            <a:r>
              <a:rPr lang="ru-RU" sz="19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Да</a:t>
            </a:r>
            <a:endParaRPr lang="ru-RU" sz="19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*</a:t>
            </a:r>
            <a:r>
              <a:rPr lang="ru-RU" sz="19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Нет</a:t>
            </a:r>
            <a:endParaRPr lang="ru-RU" sz="19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4.Считаете ли Вы, что безналичная форма расчетов  является наиболее эффективной для экономики?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Нет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5..Как Вы осуществляете платежи за покупки и услуги?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 Безналичная форма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 Наличная форма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6.Как вы оцениваете свой уровень финансовой грамотности?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Достаточный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Средний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*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Недостаточный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218258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  <a:t>Викторина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7553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332656"/>
            <a:ext cx="7553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25144"/>
            <a:ext cx="7553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725144"/>
            <a:ext cx="7553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Он финансовый </a:t>
            </a:r>
            <a:r>
              <a:rPr lang="ru-RU" dirty="0">
                <a:solidFill>
                  <a:schemeClr val="bg1"/>
                </a:solidFill>
              </a:rPr>
              <a:t>факир,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В банк к себе вас ждёт </a:t>
            </a:r>
            <a:r>
              <a:rPr lang="ru-RU" dirty="0" smtClean="0">
                <a:solidFill>
                  <a:schemeClr val="bg1"/>
                </a:solidFill>
              </a:rPr>
              <a:t>…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Будут целыми, как в танке,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сбереженья </a:t>
            </a:r>
            <a:r>
              <a:rPr lang="ru-RU" dirty="0">
                <a:solidFill>
                  <a:schemeClr val="bg1"/>
                </a:solidFill>
              </a:rPr>
              <a:t>ваши в ... </a:t>
            </a:r>
          </a:p>
        </p:txBody>
      </p:sp>
    </p:spTree>
    <p:extLst>
      <p:ext uri="{BB962C8B-B14F-4D97-AF65-F5344CB8AC3E}">
        <p14:creationId xmlns:p14="http://schemas.microsoft.com/office/powerpoint/2010/main" val="19119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791</TotalTime>
  <Words>357</Words>
  <Application>Microsoft Office PowerPoint</Application>
  <PresentationFormat>Экран (4:3)</PresentationFormat>
  <Paragraphs>58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 Финансовая грамотность-залог будущего успеха </vt:lpstr>
      <vt:lpstr>Всероссийский профессиональный праздник «День финансиста» - это праздник для всех специалистов финансовой сферы</vt:lpstr>
      <vt:lpstr>Указом Президента Российской Федерации №1101 от 19 августа 2011 года «День финансиста» учрежден в качестве Государственного праздника, который теперь ежегодно отмечается 8 сентября </vt:lpstr>
      <vt:lpstr>Презентация PowerPoint</vt:lpstr>
      <vt:lpstr>Презентация PowerPoint</vt:lpstr>
      <vt:lpstr>Самооценка финансовой грамотности</vt:lpstr>
      <vt:lpstr>Викторина</vt:lpstr>
      <vt:lpstr>Он финансовый факир,  В банк к себе вас ждёт …</vt:lpstr>
      <vt:lpstr>Будут целыми, как в танке,  сбереженья ваши в ... </vt:lpstr>
      <vt:lpstr>Дела у нас пойдут на лад:  мы в лучший банк внесли свой ... </vt:lpstr>
      <vt:lpstr>Приносить доходы стал « в банке папин ... </vt:lpstr>
      <vt:lpstr>Чтобы дом купить я смог,  взял кредит, внеся ... </vt:lpstr>
      <vt:lpstr>В банке для всех  висит информация:«Деньги в «кубышках» съедает ...» </vt:lpstr>
      <vt:lpstr>Мебель купили, одежду, посуду.  Брали для этого в банке мы ... </vt:lpstr>
      <vt:lpstr>Стал владельцем, братцы, я -  Вот завода ... </vt:lpstr>
      <vt:lpstr>На рубль - копейки, на доллары - центы,  Бегут-набегают в банке ... </vt:lpstr>
      <vt:lpstr>Из какого аппарата  Выдаётся нам зарплата? </vt:lpstr>
      <vt:lpstr>Если банк попросим мы,  Денег нам он даст взаймы.  Ну а в древности, веками,  Кто ссужал людей деньгами? </vt:lpstr>
      <vt:lpstr>Финансовые советники рекомендуют 1.Нужно заплатить все обязательные регулярные платежи: например, налоги, квартплата, выплаты по кредитам и т.п. 2.Другие необходимые траты: на питание, проезд, мобильный телефон, хозяйственные нужды,одежду,обувь(сумму нужно ограничить и ее не превышать). 3.Примерно 10%-на непредвиденные расходы 4.10%-на депозит в банке 5.20%-откладывать на крупные покупки, отпуск, подарки и прочее.   На выплаты по банковским долгам должно   идти не больше 30% ваших доходов.</vt:lpstr>
      <vt:lpstr>Интернет-страницы для повышения уровня финансовой грамотности</vt:lpstr>
      <vt:lpstr>Книги, которые помогут повысить собственный уровень финансовой грамотности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127</cp:revision>
  <dcterms:modified xsi:type="dcterms:W3CDTF">2018-09-06T17:48:01Z</dcterms:modified>
</cp:coreProperties>
</file>